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ags/tag24.xml" ContentType="application/vnd.openxmlformats-officedocument.presentationml.tags+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5" r:id="rId2"/>
    <p:sldMasterId id="2147483750" r:id="rId3"/>
    <p:sldMasterId id="2147483774" r:id="rId4"/>
    <p:sldMasterId id="2147483787" r:id="rId5"/>
    <p:sldMasterId id="2147483805" r:id="rId6"/>
    <p:sldMasterId id="2147483817" r:id="rId7"/>
    <p:sldMasterId id="2147483825" r:id="rId8"/>
    <p:sldMasterId id="2147483832" r:id="rId9"/>
    <p:sldMasterId id="2147483850" r:id="rId10"/>
    <p:sldMasterId id="2147483867" r:id="rId11"/>
    <p:sldMasterId id="2147483901" r:id="rId12"/>
    <p:sldMasterId id="2147483917" r:id="rId13"/>
    <p:sldMasterId id="2147483970" r:id="rId14"/>
  </p:sldMasterIdLst>
  <p:notesMasterIdLst>
    <p:notesMasterId r:id="rId62"/>
  </p:notesMasterIdLst>
  <p:sldIdLst>
    <p:sldId id="1807" r:id="rId15"/>
    <p:sldId id="1889" r:id="rId16"/>
    <p:sldId id="1872" r:id="rId17"/>
    <p:sldId id="1870" r:id="rId18"/>
    <p:sldId id="1738" r:id="rId19"/>
    <p:sldId id="1877" r:id="rId20"/>
    <p:sldId id="1878" r:id="rId21"/>
    <p:sldId id="1850" r:id="rId22"/>
    <p:sldId id="1891" r:id="rId23"/>
    <p:sldId id="1892" r:id="rId24"/>
    <p:sldId id="1893" r:id="rId25"/>
    <p:sldId id="1894" r:id="rId26"/>
    <p:sldId id="1895" r:id="rId27"/>
    <p:sldId id="1909" r:id="rId28"/>
    <p:sldId id="1910" r:id="rId29"/>
    <p:sldId id="1912" r:id="rId30"/>
    <p:sldId id="1322" r:id="rId31"/>
    <p:sldId id="1913" r:id="rId32"/>
    <p:sldId id="1914" r:id="rId33"/>
    <p:sldId id="1915" r:id="rId34"/>
    <p:sldId id="1916" r:id="rId35"/>
    <p:sldId id="1917" r:id="rId36"/>
    <p:sldId id="1918" r:id="rId37"/>
    <p:sldId id="1919" r:id="rId38"/>
    <p:sldId id="1883" r:id="rId39"/>
    <p:sldId id="1920" r:id="rId40"/>
    <p:sldId id="1921" r:id="rId41"/>
    <p:sldId id="1922" r:id="rId42"/>
    <p:sldId id="1923" r:id="rId43"/>
    <p:sldId id="1924" r:id="rId44"/>
    <p:sldId id="1925" r:id="rId45"/>
    <p:sldId id="1938" r:id="rId46"/>
    <p:sldId id="1926" r:id="rId47"/>
    <p:sldId id="1927" r:id="rId48"/>
    <p:sldId id="1849" r:id="rId49"/>
    <p:sldId id="1837" r:id="rId50"/>
    <p:sldId id="1928" r:id="rId51"/>
    <p:sldId id="1929" r:id="rId52"/>
    <p:sldId id="1930" r:id="rId53"/>
    <p:sldId id="1931" r:id="rId54"/>
    <p:sldId id="1932" r:id="rId55"/>
    <p:sldId id="1933" r:id="rId56"/>
    <p:sldId id="1934" r:id="rId57"/>
    <p:sldId id="1368" r:id="rId58"/>
    <p:sldId id="1935" r:id="rId59"/>
    <p:sldId id="1936" r:id="rId60"/>
    <p:sldId id="193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E7B"/>
    <a:srgbClr val="ABDBF3"/>
    <a:srgbClr val="53B6E7"/>
    <a:srgbClr val="FC7C85"/>
    <a:srgbClr val="1D92CD"/>
    <a:srgbClr val="FFFFFF"/>
    <a:srgbClr val="90D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42" autoAdjust="0"/>
    <p:restoredTop sz="96327" autoAdjust="0"/>
  </p:normalViewPr>
  <p:slideViewPr>
    <p:cSldViewPr snapToGrid="0">
      <p:cViewPr varScale="1">
        <p:scale>
          <a:sx n="60" d="100"/>
          <a:sy n="60" d="100"/>
        </p:scale>
        <p:origin x="276" y="44"/>
      </p:cViewPr>
      <p:guideLst/>
    </p:cSldViewPr>
  </p:slideViewPr>
  <p:outlineViewPr>
    <p:cViewPr>
      <p:scale>
        <a:sx n="33" d="100"/>
        <a:sy n="33" d="100"/>
      </p:scale>
      <p:origin x="0" y="-8496"/>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bonne\Dropbox\BIT%20SECSOC\STATISTICS%20RESOURCES\WORKQUALITY\Training%20&amp;%20Missions\Turin\2020_Online%20STAT\2.%20PPTs\Flo\Graphs\Legal%20coverag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20229820760556"/>
          <c:y val="5.057471264367816E-2"/>
          <c:w val="0.48982114400619831"/>
          <c:h val="0.83840868681737368"/>
        </c:manualLayout>
      </c:layout>
      <c:barChart>
        <c:barDir val="bar"/>
        <c:grouping val="stacked"/>
        <c:varyColors val="0"/>
        <c:ser>
          <c:idx val="1"/>
          <c:order val="0"/>
          <c:tx>
            <c:strRef>
              <c:f>'Figure 9.7'!$I$5</c:f>
              <c:strCache>
                <c:ptCount val="1"/>
                <c:pt idx="0">
                  <c:v>Legal gap | Social security (contributory)</c:v>
                </c:pt>
              </c:strCache>
            </c:strRef>
          </c:tx>
          <c:spPr>
            <a:solidFill>
              <a:srgbClr val="04A09C"/>
            </a:solidFill>
            <a:ln w="25400">
              <a:noFill/>
            </a:ln>
            <a:effectLst/>
          </c:spPr>
          <c:invertIfNegative val="0"/>
          <c:dPt>
            <c:idx val="1"/>
            <c:invertIfNegative val="0"/>
            <c:bubble3D val="0"/>
            <c:extLst>
              <c:ext xmlns:c16="http://schemas.microsoft.com/office/drawing/2014/chart" uri="{C3380CC4-5D6E-409C-BE32-E72D297353CC}">
                <c16:uniqueId val="{00000000-10E9-450A-8EFC-C73B4291A58F}"/>
              </c:ext>
            </c:extLst>
          </c:dPt>
          <c:dLbls>
            <c:dLbl>
              <c:idx val="5"/>
              <c:layout>
                <c:manualLayout>
                  <c:x val="9.6153821887285003E-3"/>
                  <c:y val="-4.92825848052386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E9-450A-8EFC-C73B4291A58F}"/>
                </c:ext>
              </c:extLst>
            </c:dLbl>
            <c:numFmt formatCode="#,##0" sourceLinked="0"/>
            <c:spPr>
              <a:noFill/>
              <a:ln>
                <a:noFill/>
              </a:ln>
              <a:effectLst/>
            </c:spPr>
            <c:txPr>
              <a:bodyPr wrap="square" lIns="38100" tIns="19050" rIns="38100" bIns="19050" anchor="ctr">
                <a:spAutoFit/>
              </a:bodyPr>
              <a:lstStyle/>
              <a:p>
                <a:pPr>
                  <a:defRPr sz="1400" b="1">
                    <a:solidFill>
                      <a:schemeClr val="bg1"/>
                    </a:solidFill>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9.7'!$G$6:$G$13</c:f>
              <c:strCache>
                <c:ptCount val="8"/>
                <c:pt idx="0">
                  <c:v>Arab States</c:v>
                </c:pt>
                <c:pt idx="1">
                  <c:v>Africa</c:v>
                </c:pt>
                <c:pt idx="2">
                  <c:v>Asia and the Pacific</c:v>
                </c:pt>
                <c:pt idx="3">
                  <c:v>   Latin America and the Caribbean</c:v>
                </c:pt>
                <c:pt idx="4">
                  <c:v>Americas</c:v>
                </c:pt>
                <c:pt idx="5">
                  <c:v>Europe and Central Asia</c:v>
                </c:pt>
                <c:pt idx="7">
                  <c:v>World</c:v>
                </c:pt>
              </c:strCache>
            </c:strRef>
          </c:cat>
          <c:val>
            <c:numRef>
              <c:f>'Figure 9.7'!$I$6:$I$13</c:f>
              <c:numCache>
                <c:formatCode>0\.0</c:formatCode>
                <c:ptCount val="8"/>
                <c:pt idx="0">
                  <c:v>95.838355477563297</c:v>
                </c:pt>
                <c:pt idx="1">
                  <c:v>61.299784143732971</c:v>
                </c:pt>
                <c:pt idx="2">
                  <c:v>85.841211165048264</c:v>
                </c:pt>
                <c:pt idx="3">
                  <c:v>6.7645724026477172</c:v>
                </c:pt>
                <c:pt idx="4">
                  <c:v>6.3541486328098111</c:v>
                </c:pt>
                <c:pt idx="5">
                  <c:v>2.8843341222761159</c:v>
                </c:pt>
                <c:pt idx="7">
                  <c:v>66.329811996102322</c:v>
                </c:pt>
              </c:numCache>
            </c:numRef>
          </c:val>
          <c:extLst>
            <c:ext xmlns:c16="http://schemas.microsoft.com/office/drawing/2014/chart" uri="{C3380CC4-5D6E-409C-BE32-E72D297353CC}">
              <c16:uniqueId val="{00000002-10E9-450A-8EFC-C73B4291A58F}"/>
            </c:ext>
          </c:extLst>
        </c:ser>
        <c:ser>
          <c:idx val="2"/>
          <c:order val="1"/>
          <c:tx>
            <c:strRef>
              <c:f>'Figure 9.7'!$J$5</c:f>
              <c:strCache>
                <c:ptCount val="1"/>
                <c:pt idx="0">
                  <c:v>Implementation gap</c:v>
                </c:pt>
              </c:strCache>
            </c:strRef>
          </c:tx>
          <c:spPr>
            <a:solidFill>
              <a:srgbClr val="025E5C"/>
            </a:solidFill>
            <a:ln w="25400">
              <a:noFill/>
            </a:ln>
            <a:effectLst/>
          </c:spPr>
          <c:invertIfNegative val="0"/>
          <c:dLbls>
            <c:numFmt formatCode="#,##0" sourceLinked="0"/>
            <c:spPr>
              <a:noFill/>
              <a:ln>
                <a:noFill/>
              </a:ln>
              <a:effectLst/>
            </c:spPr>
            <c:txPr>
              <a:bodyPr wrap="square" lIns="38100" tIns="19050" rIns="38100" bIns="19050" anchor="ctr">
                <a:spAutoFit/>
              </a:bodyPr>
              <a:lstStyle/>
              <a:p>
                <a:pPr>
                  <a:defRPr sz="1400" b="1">
                    <a:solidFill>
                      <a:schemeClr val="bg1"/>
                    </a:solidFill>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9.7'!$G$6:$G$13</c:f>
              <c:strCache>
                <c:ptCount val="8"/>
                <c:pt idx="0">
                  <c:v>Arab States</c:v>
                </c:pt>
                <c:pt idx="1">
                  <c:v>Africa</c:v>
                </c:pt>
                <c:pt idx="2">
                  <c:v>Asia and the Pacific</c:v>
                </c:pt>
                <c:pt idx="3">
                  <c:v>   Latin America and the Caribbean</c:v>
                </c:pt>
                <c:pt idx="4">
                  <c:v>Americas</c:v>
                </c:pt>
                <c:pt idx="5">
                  <c:v>Europe and Central Asia</c:v>
                </c:pt>
                <c:pt idx="7">
                  <c:v>World</c:v>
                </c:pt>
              </c:strCache>
            </c:strRef>
          </c:cat>
          <c:val>
            <c:numRef>
              <c:f>'Figure 9.7'!$J$6:$J$13</c:f>
              <c:numCache>
                <c:formatCode>0\.0</c:formatCode>
                <c:ptCount val="8"/>
                <c:pt idx="0">
                  <c:v>4.1616445224366991</c:v>
                </c:pt>
                <c:pt idx="1">
                  <c:v>38.700215856267029</c:v>
                </c:pt>
                <c:pt idx="2">
                  <c:v>14.15878883495173</c:v>
                </c:pt>
                <c:pt idx="3">
                  <c:v>93.235427597352299</c:v>
                </c:pt>
                <c:pt idx="4">
                  <c:v>93.64585136719019</c:v>
                </c:pt>
                <c:pt idx="5">
                  <c:v>97.115665877723885</c:v>
                </c:pt>
                <c:pt idx="7">
                  <c:v>33.670188003897678</c:v>
                </c:pt>
              </c:numCache>
            </c:numRef>
          </c:val>
          <c:extLst>
            <c:ext xmlns:c16="http://schemas.microsoft.com/office/drawing/2014/chart" uri="{C3380CC4-5D6E-409C-BE32-E72D297353CC}">
              <c16:uniqueId val="{00000003-10E9-450A-8EFC-C73B4291A58F}"/>
            </c:ext>
          </c:extLst>
        </c:ser>
        <c:ser>
          <c:idx val="3"/>
          <c:order val="2"/>
          <c:tx>
            <c:strRef>
              <c:f>'Figure 9.7'!$K$5</c:f>
              <c:strCache>
                <c:ptCount val="1"/>
              </c:strCache>
            </c:strRef>
          </c:tx>
          <c:spPr>
            <a:solidFill>
              <a:srgbClr val="8CE164"/>
            </a:solidFill>
            <a:ln w="25400">
              <a:noFill/>
            </a:ln>
            <a:effectLst/>
          </c:spPr>
          <c:invertIfNegative val="0"/>
          <c:dPt>
            <c:idx val="0"/>
            <c:invertIfNegative val="0"/>
            <c:bubble3D val="0"/>
            <c:extLst>
              <c:ext xmlns:c16="http://schemas.microsoft.com/office/drawing/2014/chart" uri="{C3380CC4-5D6E-409C-BE32-E72D297353CC}">
                <c16:uniqueId val="{00000004-10E9-450A-8EFC-C73B4291A58F}"/>
              </c:ext>
            </c:extLst>
          </c:dPt>
          <c:dPt>
            <c:idx val="7"/>
            <c:invertIfNegative val="0"/>
            <c:bubble3D val="0"/>
            <c:extLst>
              <c:ext xmlns:c16="http://schemas.microsoft.com/office/drawing/2014/chart" uri="{C3380CC4-5D6E-409C-BE32-E72D297353CC}">
                <c16:uniqueId val="{00000005-10E9-450A-8EFC-C73B4291A58F}"/>
              </c:ext>
            </c:extLst>
          </c:dPt>
          <c:dLbls>
            <c:dLbl>
              <c:idx val="0"/>
              <c:delete val="1"/>
              <c:extLst>
                <c:ext xmlns:c15="http://schemas.microsoft.com/office/drawing/2012/chart" uri="{CE6537A1-D6FC-4f65-9D91-7224C49458BB}"/>
                <c:ext xmlns:c16="http://schemas.microsoft.com/office/drawing/2014/chart" uri="{C3380CC4-5D6E-409C-BE32-E72D297353CC}">
                  <c16:uniqueId val="{00000004-10E9-450A-8EFC-C73B4291A58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9.7'!$G$6:$G$13</c:f>
              <c:strCache>
                <c:ptCount val="8"/>
                <c:pt idx="0">
                  <c:v>Arab States</c:v>
                </c:pt>
                <c:pt idx="1">
                  <c:v>Africa</c:v>
                </c:pt>
                <c:pt idx="2">
                  <c:v>Asia and the Pacific</c:v>
                </c:pt>
                <c:pt idx="3">
                  <c:v>   Latin America and the Caribbean</c:v>
                </c:pt>
                <c:pt idx="4">
                  <c:v>Americas</c:v>
                </c:pt>
                <c:pt idx="5">
                  <c:v>Europe and Central Asia</c:v>
                </c:pt>
                <c:pt idx="7">
                  <c:v>World</c:v>
                </c:pt>
              </c:strCache>
            </c:strRef>
          </c:cat>
          <c:val>
            <c:numRef>
              <c:f>'Figure 9.7'!$K$6:$K$13</c:f>
              <c:numCache>
                <c:formatCode>General</c:formatCode>
                <c:ptCount val="8"/>
              </c:numCache>
            </c:numRef>
          </c:val>
          <c:extLst>
            <c:ext xmlns:c16="http://schemas.microsoft.com/office/drawing/2014/chart" uri="{C3380CC4-5D6E-409C-BE32-E72D297353CC}">
              <c16:uniqueId val="{00000006-10E9-450A-8EFC-C73B4291A58F}"/>
            </c:ext>
          </c:extLst>
        </c:ser>
        <c:dLbls>
          <c:showLegendKey val="0"/>
          <c:showVal val="0"/>
          <c:showCatName val="0"/>
          <c:showSerName val="0"/>
          <c:showPercent val="0"/>
          <c:showBubbleSize val="0"/>
        </c:dLbls>
        <c:gapWidth val="20"/>
        <c:overlap val="100"/>
        <c:axId val="2062592511"/>
        <c:axId val="2062578367"/>
      </c:barChart>
      <c:catAx>
        <c:axId val="2062592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CH"/>
          </a:p>
        </c:txPr>
        <c:crossAx val="2062578367"/>
        <c:crosses val="autoZero"/>
        <c:auto val="1"/>
        <c:lblAlgn val="ctr"/>
        <c:lblOffset val="100"/>
        <c:noMultiLvlLbl val="0"/>
      </c:catAx>
      <c:valAx>
        <c:axId val="2062578367"/>
        <c:scaling>
          <c:orientation val="minMax"/>
          <c:max val="100"/>
          <c:min val="0"/>
        </c:scaling>
        <c:delete val="0"/>
        <c:axPos val="b"/>
        <c:title>
          <c:tx>
            <c:rich>
              <a:bodyPr/>
              <a:lstStyle/>
              <a:p>
                <a:pPr>
                  <a:defRPr b="0"/>
                </a:pPr>
                <a:r>
                  <a:rPr lang="en-US" b="0"/>
                  <a:t>% Domestic workers in informal employment</a:t>
                </a:r>
              </a:p>
            </c:rich>
          </c:tx>
          <c:layout>
            <c:manualLayout>
              <c:xMode val="edge"/>
              <c:yMode val="edge"/>
              <c:x val="0.35937882107338459"/>
              <c:y val="0.9496367848469035"/>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2062592511"/>
        <c:crosses val="autoZero"/>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CH"/>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40021742431729"/>
          <c:y val="4.0002965404985401E-2"/>
          <c:w val="0.40934074657896174"/>
          <c:h val="0.85117362859259138"/>
        </c:manualLayout>
      </c:layout>
      <c:barChart>
        <c:barDir val="bar"/>
        <c:grouping val="stacked"/>
        <c:varyColors val="0"/>
        <c:ser>
          <c:idx val="1"/>
          <c:order val="1"/>
          <c:tx>
            <c:strRef>
              <c:f>'Figure 9.7'!$C$5</c:f>
              <c:strCache>
                <c:ptCount val="1"/>
                <c:pt idx="0">
                  <c:v>Legal social security coverage gap</c:v>
                </c:pt>
              </c:strCache>
            </c:strRef>
          </c:tx>
          <c:spPr>
            <a:solidFill>
              <a:srgbClr val="04A09C"/>
            </a:solidFill>
            <a:ln w="25400">
              <a:noFill/>
            </a:ln>
            <a:effectLst/>
          </c:spPr>
          <c:invertIfNegative val="0"/>
          <c:dPt>
            <c:idx val="1"/>
            <c:invertIfNegative val="0"/>
            <c:bubble3D val="0"/>
            <c:spPr>
              <a:solidFill>
                <a:srgbClr val="04A09C"/>
              </a:solidFill>
              <a:ln w="25400">
                <a:noFill/>
              </a:ln>
              <a:effectLst/>
            </c:spPr>
            <c:extLst>
              <c:ext xmlns:c16="http://schemas.microsoft.com/office/drawing/2014/chart" uri="{C3380CC4-5D6E-409C-BE32-E72D297353CC}">
                <c16:uniqueId val="{00000001-50A0-4505-ADAF-19BEDDBE3AE1}"/>
              </c:ext>
            </c:extLst>
          </c:dPt>
          <c:dLbls>
            <c:dLbl>
              <c:idx val="5"/>
              <c:layout>
                <c:manualLayout>
                  <c:x val="6.832297579734796E-3"/>
                  <c:y val="5.5220884625527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A0-4505-ADAF-19BEDDBE3AE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9.7'!$A$6:$A$13</c:f>
              <c:strCache>
                <c:ptCount val="8"/>
                <c:pt idx="0">
                  <c:v>Arab States</c:v>
                </c:pt>
                <c:pt idx="1">
                  <c:v>Africa</c:v>
                </c:pt>
                <c:pt idx="2">
                  <c:v>Asia and the Pacific</c:v>
                </c:pt>
                <c:pt idx="3">
                  <c:v>    Latin America and the Caribbean</c:v>
                </c:pt>
                <c:pt idx="4">
                  <c:v>Americas</c:v>
                </c:pt>
                <c:pt idx="5">
                  <c:v>Europe and Central Asia</c:v>
                </c:pt>
                <c:pt idx="7">
                  <c:v>World</c:v>
                </c:pt>
              </c:strCache>
            </c:strRef>
          </c:cat>
          <c:val>
            <c:numRef>
              <c:f>'Figure 9.7'!$C$6:$C$13</c:f>
              <c:numCache>
                <c:formatCode>0\.0</c:formatCode>
                <c:ptCount val="8"/>
                <c:pt idx="0">
                  <c:v>95.574799999999996</c:v>
                </c:pt>
                <c:pt idx="1">
                  <c:v>56.178100000000001</c:v>
                </c:pt>
                <c:pt idx="2">
                  <c:v>72.400700000000001</c:v>
                </c:pt>
                <c:pt idx="3">
                  <c:v>4.8890000000000002</c:v>
                </c:pt>
                <c:pt idx="4">
                  <c:v>4.1036000000000001</c:v>
                </c:pt>
                <c:pt idx="5">
                  <c:v>1.9302999999999999</c:v>
                </c:pt>
                <c:pt idx="7">
                  <c:v>53.8583</c:v>
                </c:pt>
              </c:numCache>
            </c:numRef>
          </c:val>
          <c:extLst>
            <c:ext xmlns:c16="http://schemas.microsoft.com/office/drawing/2014/chart" uri="{C3380CC4-5D6E-409C-BE32-E72D297353CC}">
              <c16:uniqueId val="{00000003-50A0-4505-ADAF-19BEDDBE3AE1}"/>
            </c:ext>
          </c:extLst>
        </c:ser>
        <c:ser>
          <c:idx val="2"/>
          <c:order val="2"/>
          <c:tx>
            <c:strRef>
              <c:f>'Figure 9.7'!$D$5</c:f>
              <c:strCache>
                <c:ptCount val="1"/>
                <c:pt idx="0">
                  <c:v>Implementation gap</c:v>
                </c:pt>
              </c:strCache>
            </c:strRef>
          </c:tx>
          <c:spPr>
            <a:solidFill>
              <a:srgbClr val="025E5C"/>
            </a:solidFill>
            <a:ln w="25400">
              <a:noFill/>
            </a:ln>
            <a:effectLst/>
          </c:spPr>
          <c:invertIfNegative val="0"/>
          <c:dLbls>
            <c:dLbl>
              <c:idx val="0"/>
              <c:layout>
                <c:manualLayout>
                  <c:x val="-2.066426668293926E-3"/>
                  <c:y val="2.79898258085147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A0-4505-ADAF-19BEDDBE3AE1}"/>
                </c:ext>
              </c:extLst>
            </c:dLbl>
            <c:dLbl>
              <c:idx val="2"/>
              <c:layout>
                <c:manualLayout>
                  <c:x val="0"/>
                  <c:y val="-4.5629010278024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A0-4505-ADAF-19BEDDBE3AE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9.7'!$A$6:$A$13</c:f>
              <c:strCache>
                <c:ptCount val="8"/>
                <c:pt idx="0">
                  <c:v>Arab States</c:v>
                </c:pt>
                <c:pt idx="1">
                  <c:v>Africa</c:v>
                </c:pt>
                <c:pt idx="2">
                  <c:v>Asia and the Pacific</c:v>
                </c:pt>
                <c:pt idx="3">
                  <c:v>    Latin America and the Caribbean</c:v>
                </c:pt>
                <c:pt idx="4">
                  <c:v>Americas</c:v>
                </c:pt>
                <c:pt idx="5">
                  <c:v>Europe and Central Asia</c:v>
                </c:pt>
                <c:pt idx="7">
                  <c:v>World</c:v>
                </c:pt>
              </c:strCache>
            </c:strRef>
          </c:cat>
          <c:val>
            <c:numRef>
              <c:f>'Figure 9.7'!$D$6:$D$13</c:f>
              <c:numCache>
                <c:formatCode>0\.0</c:formatCode>
                <c:ptCount val="8"/>
                <c:pt idx="0">
                  <c:v>4.1501999999999981</c:v>
                </c:pt>
                <c:pt idx="1">
                  <c:v>35.466757783309845</c:v>
                </c:pt>
                <c:pt idx="2">
                  <c:v>11.941889086719684</c:v>
                </c:pt>
                <c:pt idx="3">
                  <c:v>67.384600000000006</c:v>
                </c:pt>
                <c:pt idx="4">
                  <c:v>60.477829191173697</c:v>
                </c:pt>
                <c:pt idx="5">
                  <c:v>64.993292003160207</c:v>
                </c:pt>
                <c:pt idx="7">
                  <c:v>27.339427506245343</c:v>
                </c:pt>
              </c:numCache>
            </c:numRef>
          </c:val>
          <c:extLst>
            <c:ext xmlns:c16="http://schemas.microsoft.com/office/drawing/2014/chart" uri="{C3380CC4-5D6E-409C-BE32-E72D297353CC}">
              <c16:uniqueId val="{00000006-50A0-4505-ADAF-19BEDDBE3AE1}"/>
            </c:ext>
          </c:extLst>
        </c:ser>
        <c:dLbls>
          <c:showLegendKey val="0"/>
          <c:showVal val="0"/>
          <c:showCatName val="0"/>
          <c:showSerName val="0"/>
          <c:showPercent val="0"/>
          <c:showBubbleSize val="0"/>
        </c:dLbls>
        <c:gapWidth val="20"/>
        <c:overlap val="100"/>
        <c:axId val="2062592511"/>
        <c:axId val="2062578367"/>
      </c:barChart>
      <c:barChart>
        <c:barDir val="bar"/>
        <c:grouping val="stacked"/>
        <c:varyColors val="0"/>
        <c:ser>
          <c:idx val="0"/>
          <c:order val="0"/>
          <c:tx>
            <c:strRef>
              <c:f>'Figure 9.7'!$B$5</c:f>
              <c:strCache>
                <c:ptCount val="1"/>
                <c:pt idx="0">
                  <c:v>Total gap in effective coverage</c:v>
                </c:pt>
              </c:strCache>
            </c:strRef>
          </c:tx>
          <c:spPr>
            <a:noFill/>
            <a:ln>
              <a:noFill/>
            </a:ln>
            <a:effectLst/>
          </c:spPr>
          <c:invertIfNegative val="0"/>
          <c:dLbls>
            <c:dLbl>
              <c:idx val="0"/>
              <c:layout>
                <c:manualLayout>
                  <c:x val="0.22747587849269832"/>
                  <c:y val="4.59789956277668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A0-4505-ADAF-19BEDDBE3AE1}"/>
                </c:ext>
              </c:extLst>
            </c:dLbl>
            <c:dLbl>
              <c:idx val="1"/>
              <c:layout>
                <c:manualLayout>
                  <c:x val="0.21146212064833295"/>
                  <c:y val="2.858876507186724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A0-4505-ADAF-19BEDDBE3AE1}"/>
                </c:ext>
              </c:extLst>
            </c:dLbl>
            <c:dLbl>
              <c:idx val="2"/>
              <c:layout>
                <c:manualLayout>
                  <c:x val="0.18450287862091597"/>
                  <c:y val="-5.06185594901481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A0-4505-ADAF-19BEDDBE3AE1}"/>
                </c:ext>
              </c:extLst>
            </c:dLbl>
            <c:dLbl>
              <c:idx val="3"/>
              <c:layout>
                <c:manualLayout>
                  <c:x val="0.1704584722731555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A0-4505-ADAF-19BEDDBE3AE1}"/>
                </c:ext>
              </c:extLst>
            </c:dLbl>
            <c:dLbl>
              <c:idx val="4"/>
              <c:layout>
                <c:manualLayout>
                  <c:x val="0.15460538998342127"/>
                  <c:y val="-5.06185594901481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A0-4505-ADAF-19BEDDBE3AE1}"/>
                </c:ext>
              </c:extLst>
            </c:dLbl>
            <c:dLbl>
              <c:idx val="5"/>
              <c:layout>
                <c:manualLayout>
                  <c:x val="0.15891934843067135"/>
                  <c:y val="-4.21451070058592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A0-4505-ADAF-19BEDDBE3AE1}"/>
                </c:ext>
              </c:extLst>
            </c:dLbl>
            <c:dLbl>
              <c:idx val="7"/>
              <c:layout>
                <c:manualLayout>
                  <c:x val="0.182757250695272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A0-4505-ADAF-19BEDDBE3AE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9.7'!$A$6:$A$13</c:f>
              <c:strCache>
                <c:ptCount val="8"/>
                <c:pt idx="0">
                  <c:v>Arab States</c:v>
                </c:pt>
                <c:pt idx="1">
                  <c:v>Africa</c:v>
                </c:pt>
                <c:pt idx="2">
                  <c:v>Asia and the Pacific</c:v>
                </c:pt>
                <c:pt idx="3">
                  <c:v>    Latin America and the Caribbean</c:v>
                </c:pt>
                <c:pt idx="4">
                  <c:v>Americas</c:v>
                </c:pt>
                <c:pt idx="5">
                  <c:v>Europe and Central Asia</c:v>
                </c:pt>
                <c:pt idx="7">
                  <c:v>World</c:v>
                </c:pt>
              </c:strCache>
            </c:strRef>
          </c:cat>
          <c:val>
            <c:numRef>
              <c:f>'Figure 9.7'!$B$6:$B$13</c:f>
              <c:numCache>
                <c:formatCode>0\.0</c:formatCode>
                <c:ptCount val="8"/>
                <c:pt idx="0">
                  <c:v>99.724999999999994</c:v>
                </c:pt>
                <c:pt idx="1">
                  <c:v>91.644857783309845</c:v>
                </c:pt>
                <c:pt idx="2">
                  <c:v>84.342589086719684</c:v>
                </c:pt>
                <c:pt idx="3">
                  <c:v>72.273600000000002</c:v>
                </c:pt>
                <c:pt idx="4">
                  <c:v>64.581429191173697</c:v>
                </c:pt>
                <c:pt idx="5">
                  <c:v>66.923592003160209</c:v>
                </c:pt>
                <c:pt idx="7">
                  <c:v>81.197727506245343</c:v>
                </c:pt>
              </c:numCache>
            </c:numRef>
          </c:val>
          <c:extLst>
            <c:ext xmlns:c16="http://schemas.microsoft.com/office/drawing/2014/chart" uri="{C3380CC4-5D6E-409C-BE32-E72D297353CC}">
              <c16:uniqueId val="{0000000E-50A0-4505-ADAF-19BEDDBE3AE1}"/>
            </c:ext>
          </c:extLst>
        </c:ser>
        <c:dLbls>
          <c:showLegendKey val="0"/>
          <c:showVal val="0"/>
          <c:showCatName val="0"/>
          <c:showSerName val="0"/>
          <c:showPercent val="0"/>
          <c:showBubbleSize val="0"/>
        </c:dLbls>
        <c:gapWidth val="20"/>
        <c:overlap val="100"/>
        <c:axId val="2062696511"/>
        <c:axId val="2062678623"/>
      </c:barChart>
      <c:catAx>
        <c:axId val="2062592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CH"/>
          </a:p>
        </c:txPr>
        <c:crossAx val="2062578367"/>
        <c:crosses val="autoZero"/>
        <c:auto val="1"/>
        <c:lblAlgn val="ctr"/>
        <c:lblOffset val="100"/>
        <c:noMultiLvlLbl val="0"/>
      </c:catAx>
      <c:valAx>
        <c:axId val="2062578367"/>
        <c:scaling>
          <c:orientation val="minMax"/>
          <c:max val="100"/>
          <c:min val="0"/>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b="0">
                    <a:solidFill>
                      <a:sysClr val="windowText" lastClr="000000"/>
                    </a:solidFill>
                  </a:rPr>
                  <a:t>% Domestic workers</a:t>
                </a:r>
              </a:p>
            </c:rich>
          </c:tx>
          <c:layout>
            <c:manualLayout>
              <c:xMode val="edge"/>
              <c:yMode val="edge"/>
              <c:x val="0.22384758775960714"/>
              <c:y val="0.9480619317439431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2062592511"/>
        <c:crosses val="autoZero"/>
        <c:crossBetween val="between"/>
      </c:valAx>
      <c:valAx>
        <c:axId val="2062678623"/>
        <c:scaling>
          <c:orientation val="minMax"/>
          <c:max val="95"/>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CH"/>
          </a:p>
        </c:txPr>
        <c:crossAx val="2062696511"/>
        <c:crosses val="max"/>
        <c:crossBetween val="between"/>
      </c:valAx>
      <c:catAx>
        <c:axId val="2062696511"/>
        <c:scaling>
          <c:orientation val="minMax"/>
        </c:scaling>
        <c:delete val="1"/>
        <c:axPos val="l"/>
        <c:numFmt formatCode="General" sourceLinked="1"/>
        <c:majorTickMark val="out"/>
        <c:minorTickMark val="none"/>
        <c:tickLblPos val="nextTo"/>
        <c:crossAx val="2062678623"/>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4A09C"/>
                </a:solidFill>
                <a:latin typeface="+mn-lt"/>
                <a:ea typeface="+mn-ea"/>
                <a:cs typeface="+mn-cs"/>
              </a:defRPr>
            </a:pPr>
            <a:endParaRPr lang="en-CH"/>
          </a:p>
        </c:txPr>
      </c:legendEntry>
      <c:legendEntry>
        <c:idx val="1"/>
        <c:txPr>
          <a:bodyPr rot="0" spcFirstLastPara="1" vertOverflow="ellipsis" vert="horz" wrap="square" anchor="ctr" anchorCtr="1"/>
          <a:lstStyle/>
          <a:p>
            <a:pPr>
              <a:defRPr sz="1400" b="0" i="0" u="none" strike="noStrike" kern="1200" baseline="0">
                <a:solidFill>
                  <a:srgbClr val="025E5C"/>
                </a:solidFill>
                <a:latin typeface="+mn-lt"/>
                <a:ea typeface="+mn-ea"/>
                <a:cs typeface="+mn-cs"/>
              </a:defRPr>
            </a:pPr>
            <a:endParaRPr lang="en-CH"/>
          </a:p>
        </c:txPr>
      </c:legendEntry>
      <c:legendEntry>
        <c:idx val="2"/>
        <c:txPr>
          <a:bodyPr rot="0" spcFirstLastPara="1" vertOverflow="ellipsis" vert="horz" wrap="square" anchor="ctr" anchorCtr="1"/>
          <a:lstStyle/>
          <a:p>
            <a:pPr>
              <a:defRPr sz="1400" b="0" i="0" u="none" strike="noStrike" kern="1200" baseline="0">
                <a:solidFill>
                  <a:srgbClr val="C00000"/>
                </a:solidFill>
                <a:latin typeface="+mn-lt"/>
                <a:ea typeface="+mn-ea"/>
                <a:cs typeface="+mn-cs"/>
              </a:defRPr>
            </a:pPr>
            <a:endParaRPr lang="en-CH"/>
          </a:p>
        </c:txPr>
      </c:legendEntry>
      <c:layout>
        <c:manualLayout>
          <c:xMode val="edge"/>
          <c:yMode val="edge"/>
          <c:x val="0.69573133303148083"/>
          <c:y val="4.1576856923359246E-2"/>
          <c:w val="0.29047045770909946"/>
          <c:h val="0.5789340151735686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CH"/>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8152447275272"/>
          <c:y val="0.21324093949878584"/>
          <c:w val="0.64155640551358639"/>
          <c:h val="0.59522571736642904"/>
        </c:manualLayout>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0E74-4BEA-935A-6EF3CBC5F4AB}"/>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0E74-4BEA-935A-6EF3CBC5F4AB}"/>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0E74-4BEA-935A-6EF3CBC5F4AB}"/>
              </c:ext>
            </c:extLst>
          </c:dPt>
          <c:dPt>
            <c:idx val="3"/>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7-0E74-4BEA-935A-6EF3CBC5F4AB}"/>
              </c:ext>
            </c:extLst>
          </c:dPt>
          <c:dLbls>
            <c:dLbl>
              <c:idx val="0"/>
              <c:layout>
                <c:manualLayout>
                  <c:x val="-1.4216690223722367E-7"/>
                  <c:y val="9.6719908105448602E-2"/>
                </c:manualLayout>
              </c:layout>
              <c:tx>
                <c:rich>
                  <a:bodyPr/>
                  <a:lstStyle/>
                  <a:p>
                    <a:fld id="{6A8B8B25-C22E-47FF-864F-E0857A8B7B7F}" type="CATEGORYNAME">
                      <a:rPr lang="en-US" sz="1600"/>
                      <a:pPr/>
                      <a:t>[CATEGORY NAME]</a:t>
                    </a:fld>
                    <a:r>
                      <a:rPr lang="en-US" dirty="0"/>
                      <a:t>; </a:t>
                    </a:r>
                    <a:fld id="{07114214-FE1E-46D1-B2AC-2669B6EBC4E9}" type="VALUE">
                      <a:rPr lang="en-US" sz="2000" b="1"/>
                      <a:pPr/>
                      <a:t>[VALUE]</a:t>
                    </a:fld>
                    <a:r>
                      <a:rPr lang="en-US" sz="2000" b="1" dirty="0"/>
                      <a:t>%</a:t>
                    </a:r>
                  </a:p>
                </c:rich>
              </c:tx>
              <c:showLegendKey val="0"/>
              <c:showVal val="0"/>
              <c:showCatName val="1"/>
              <c:showSerName val="0"/>
              <c:showPercent val="1"/>
              <c:showBubbleSize val="0"/>
              <c:extLst>
                <c:ext xmlns:c15="http://schemas.microsoft.com/office/drawing/2012/chart" uri="{CE6537A1-D6FC-4f65-9D91-7224C49458BB}">
                  <c15:layout>
                    <c:manualLayout>
                      <c:w val="0.48524492371750522"/>
                      <c:h val="0.3542515613344549"/>
                    </c:manualLayout>
                  </c15:layout>
                  <c15:dlblFieldTable/>
                  <c15:showDataLabelsRange val="0"/>
                </c:ext>
                <c:ext xmlns:c16="http://schemas.microsoft.com/office/drawing/2014/chart" uri="{C3380CC4-5D6E-409C-BE32-E72D297353CC}">
                  <c16:uniqueId val="{00000001-0E74-4BEA-935A-6EF3CBC5F4AB}"/>
                </c:ext>
              </c:extLst>
            </c:dLbl>
            <c:dLbl>
              <c:idx val="1"/>
              <c:layout>
                <c:manualLayout>
                  <c:x val="9.6775099257311967E-2"/>
                  <c:y val="-1.1547855975024086E-16"/>
                </c:manualLayout>
              </c:layout>
              <c:tx>
                <c:rich>
                  <a:bodyPr/>
                  <a:lstStyle/>
                  <a:p>
                    <a:fld id="{80B59E1E-6AF9-4F15-9063-0F9CE353A9FE}" type="CATEGORYNAME">
                      <a:rPr lang="en-US" sz="1600"/>
                      <a:pPr/>
                      <a:t>[CATEGORY NAME]</a:t>
                    </a:fld>
                    <a:r>
                      <a:rPr lang="en-US" dirty="0"/>
                      <a:t>
</a:t>
                    </a:r>
                    <a:fld id="{26E40852-ECDB-4404-9586-FDC47EE920C0}" type="PERCENTAGE">
                      <a:rPr lang="en-US" sz="2000" b="1"/>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50881435087069826"/>
                      <c:h val="0.23069733323281541"/>
                    </c:manualLayout>
                  </c15:layout>
                  <c15:dlblFieldTable/>
                  <c15:showDataLabelsRange val="0"/>
                </c:ext>
                <c:ext xmlns:c16="http://schemas.microsoft.com/office/drawing/2014/chart" uri="{C3380CC4-5D6E-409C-BE32-E72D297353CC}">
                  <c16:uniqueId val="{00000003-0E74-4BEA-935A-6EF3CBC5F4AB}"/>
                </c:ext>
              </c:extLst>
            </c:dLbl>
            <c:dLbl>
              <c:idx val="2"/>
              <c:layout>
                <c:manualLayout>
                  <c:x val="3.2523522224809642E-3"/>
                  <c:y val="0.17218213353278208"/>
                </c:manualLayout>
              </c:layout>
              <c:tx>
                <c:rich>
                  <a:bodyPr/>
                  <a:lstStyle/>
                  <a:p>
                    <a:fld id="{A1482CB4-CBC2-4FC0-86AA-6CDBDD0A837C}" type="CATEGORYNAME">
                      <a:rPr lang="en-GB" sz="1600"/>
                      <a:pPr/>
                      <a:t>[CATEGORY NAME]</a:t>
                    </a:fld>
                    <a:r>
                      <a:rPr lang="en-GB" dirty="0"/>
                      <a:t>
</a:t>
                    </a:r>
                    <a:fld id="{923D908F-C7E7-4FD3-A379-D1E62FF1861E}" type="PERCENTAGE">
                      <a:rPr lang="en-GB" sz="2000" b="1"/>
                      <a:pPr/>
                      <a:t>[PERCENTAGE]</a:t>
                    </a:fld>
                    <a:endParaRPr lang="en-GB" dirty="0"/>
                  </a:p>
                </c:rich>
              </c:tx>
              <c:showLegendKey val="0"/>
              <c:showVal val="0"/>
              <c:showCatName val="1"/>
              <c:showSerName val="0"/>
              <c:showPercent val="1"/>
              <c:showBubbleSize val="0"/>
              <c:extLst>
                <c:ext xmlns:c15="http://schemas.microsoft.com/office/drawing/2012/chart" uri="{CE6537A1-D6FC-4f65-9D91-7224C49458BB}">
                  <c15:layout>
                    <c:manualLayout>
                      <c:w val="0.33764772187892178"/>
                      <c:h val="0.4860070111257479"/>
                    </c:manualLayout>
                  </c15:layout>
                  <c15:dlblFieldTable/>
                  <c15:showDataLabelsRange val="0"/>
                </c:ext>
                <c:ext xmlns:c16="http://schemas.microsoft.com/office/drawing/2014/chart" uri="{C3380CC4-5D6E-409C-BE32-E72D297353CC}">
                  <c16:uniqueId val="{00000005-0E74-4BEA-935A-6EF3CBC5F4AB}"/>
                </c:ext>
              </c:extLst>
            </c:dLbl>
            <c:dLbl>
              <c:idx val="3"/>
              <c:layout>
                <c:manualLayout>
                  <c:x val="8.0952227068254529E-2"/>
                  <c:y val="-2.204619041609876E-2"/>
                </c:manualLayout>
              </c:layout>
              <c:tx>
                <c:rich>
                  <a:bodyPr/>
                  <a:lstStyle/>
                  <a:p>
                    <a:fld id="{45536357-151B-49C5-A921-8DFC0817EF3C}" type="CATEGORYNAME">
                      <a:rPr lang="en-US"/>
                      <a:pPr/>
                      <a:t>[CATEGORY NAME]</a:t>
                    </a:fld>
                    <a:r>
                      <a:rPr lang="en-US" dirty="0"/>
                      <a:t>
</a:t>
                    </a:r>
                    <a:fld id="{B51AC064-60B4-4D09-ABAA-1A90BE3C47A1}" type="PERCENTAGE">
                      <a:rPr lang="en-US" sz="2000" b="1"/>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49136119220498686"/>
                      <c:h val="0.22838583411366992"/>
                    </c:manualLayout>
                  </c15:layout>
                  <c15:dlblFieldTable/>
                  <c15:showDataLabelsRange val="0"/>
                </c:ext>
                <c:ext xmlns:c16="http://schemas.microsoft.com/office/drawing/2014/chart" uri="{C3380CC4-5D6E-409C-BE32-E72D297353CC}">
                  <c16:uniqueId val="{00000007-0E74-4BEA-935A-6EF3CBC5F4AB}"/>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0"/>
            <c:showCatName val="1"/>
            <c:showSerName val="0"/>
            <c:showPercent val="1"/>
            <c:showBubbleSize val="0"/>
            <c:showLeaderLines val="1"/>
            <c:leaderLines>
              <c:spPr>
                <a:ln w="9525" cap="flat" cmpd="sng" algn="ctr">
                  <a:solidFill>
                    <a:schemeClr val="tx1">
                      <a:lumMod val="65000"/>
                      <a:lumOff val="35000"/>
                    </a:schemeClr>
                  </a:solidFill>
                  <a:round/>
                  <a:headEnd type="oval"/>
                  <a:tailEnd type="none" w="lg" len="lg"/>
                </a:ln>
                <a:effectLst/>
              </c:spPr>
            </c:leaderLines>
            <c:extLst>
              <c:ext xmlns:c15="http://schemas.microsoft.com/office/drawing/2012/chart" uri="{CE6537A1-D6FC-4f65-9D91-7224C49458BB}"/>
            </c:extLst>
          </c:dLbls>
          <c:cat>
            <c:strRef>
              <c:f>'SPSS Legal Cov'!$G$276:$G$279</c:f>
              <c:strCache>
                <c:ptCount val="4"/>
                <c:pt idx="0">
                  <c:v>Mandatory Coverage | Employees</c:v>
                </c:pt>
                <c:pt idx="1">
                  <c:v>Voluntary Coverage |Employees</c:v>
                </c:pt>
                <c:pt idx="2">
                  <c:v>Voluntary Coverage | Independent workers</c:v>
                </c:pt>
                <c:pt idx="3">
                  <c:v>Not legally covered</c:v>
                </c:pt>
              </c:strCache>
            </c:strRef>
          </c:cat>
          <c:val>
            <c:numRef>
              <c:f>'SPSS Legal Cov'!$I$276:$I$279</c:f>
              <c:numCache>
                <c:formatCode>0.0</c:formatCode>
                <c:ptCount val="4"/>
                <c:pt idx="0">
                  <c:v>40.209056285875924</c:v>
                </c:pt>
                <c:pt idx="1">
                  <c:v>16.424563849229916</c:v>
                </c:pt>
                <c:pt idx="2">
                  <c:v>41.5621194310257</c:v>
                </c:pt>
                <c:pt idx="3">
                  <c:v>1.8042604338684569</c:v>
                </c:pt>
              </c:numCache>
            </c:numRef>
          </c:val>
          <c:extLst>
            <c:ext xmlns:c16="http://schemas.microsoft.com/office/drawing/2014/chart" uri="{C3380CC4-5D6E-409C-BE32-E72D297353CC}">
              <c16:uniqueId val="{00000008-0E74-4BEA-935A-6EF3CBC5F4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alibri" panose="020F0502020204030204" pitchFamily="34" charset="0"/>
          <a:cs typeface="Calibri" panose="020F0502020204030204" pitchFamily="34" charset="0"/>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54DAA-C83A-4151-AF6A-786EDD5D64E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F0993916-9CFE-41F1-97E3-78BE66F8D7F1}">
      <dgm:prSet phldrT="[Texte]" custT="1"/>
      <dgm:spPr>
        <a:solidFill>
          <a:srgbClr val="024846"/>
        </a:solidFill>
      </dgm:spPr>
      <dgm:t>
        <a:bodyPr/>
        <a:lstStyle/>
        <a:p>
          <a:r>
            <a:rPr lang="en-GB" sz="1800" b="1" dirty="0">
              <a:latin typeface="Calibri" panose="020F0502020204030204"/>
              <a:ea typeface="+mn-ea"/>
              <a:cs typeface="+mn-cs"/>
            </a:rPr>
            <a:t>Diagnostics phase </a:t>
          </a:r>
          <a:br>
            <a:rPr lang="en-GB" sz="1600" b="1" dirty="0">
              <a:latin typeface="Calibri" panose="020F0502020204030204"/>
              <a:ea typeface="+mn-ea"/>
              <a:cs typeface="+mn-cs"/>
            </a:rPr>
          </a:br>
          <a:r>
            <a:rPr lang="en-GB" sz="1600" i="0" dirty="0">
              <a:latin typeface="Calibri" panose="020F0502020204030204"/>
              <a:ea typeface="+mn-ea"/>
              <a:cs typeface="+mn-cs"/>
            </a:rPr>
            <a:t>Quantify and identify prevalent forms of informality  </a:t>
          </a:r>
          <a:r>
            <a:rPr lang="en-GB" sz="1600" b="1" i="0" dirty="0">
              <a:latin typeface="Calibri" panose="020F0502020204030204"/>
              <a:ea typeface="+mn-ea"/>
              <a:cs typeface="+mn-cs"/>
            </a:rPr>
            <a:t>=&gt; </a:t>
          </a:r>
          <a:r>
            <a:rPr lang="en-GB" sz="1600" b="1" dirty="0">
              <a:latin typeface="Calibri" panose="020F0502020204030204"/>
              <a:ea typeface="+mn-ea"/>
              <a:cs typeface="+mn-cs"/>
            </a:rPr>
            <a:t>includes drivers</a:t>
          </a:r>
          <a:endParaRPr lang="fr-FR" sz="1600" dirty="0"/>
        </a:p>
      </dgm:t>
    </dgm:pt>
    <dgm:pt modelId="{8A2D63F9-E8AF-42BE-BA62-42B013AFDC79}" type="parTrans" cxnId="{2D0654C8-4D58-46E9-84BD-DE97686B0AED}">
      <dgm:prSet/>
      <dgm:spPr/>
      <dgm:t>
        <a:bodyPr/>
        <a:lstStyle/>
        <a:p>
          <a:endParaRPr lang="fr-FR"/>
        </a:p>
      </dgm:t>
    </dgm:pt>
    <dgm:pt modelId="{50F543B6-667B-4BDC-8698-983B99BEB3C7}" type="sibTrans" cxnId="{2D0654C8-4D58-46E9-84BD-DE97686B0AED}">
      <dgm:prSet/>
      <dgm:spPr/>
      <dgm:t>
        <a:bodyPr/>
        <a:lstStyle/>
        <a:p>
          <a:endParaRPr lang="fr-FR"/>
        </a:p>
      </dgm:t>
    </dgm:pt>
    <dgm:pt modelId="{27B38C57-CA4C-4B85-93C4-8D1824869080}">
      <dgm:prSet phldrT="[Texte]" custT="1"/>
      <dgm:spPr>
        <a:solidFill>
          <a:srgbClr val="047A77"/>
        </a:solidFill>
      </dgm:spPr>
      <dgm:t>
        <a:bodyPr/>
        <a:lstStyle/>
        <a:p>
          <a:r>
            <a:rPr lang="en-GB" sz="1800" b="1" dirty="0">
              <a:latin typeface="Calibri" panose="020F0502020204030204"/>
              <a:ea typeface="+mn-ea"/>
              <a:cs typeface="+mn-cs"/>
            </a:rPr>
            <a:t>Diagnostics phase</a:t>
          </a:r>
          <a:br>
            <a:rPr lang="en-GB" sz="1800" b="1" dirty="0">
              <a:latin typeface="Calibri" panose="020F0502020204030204"/>
              <a:ea typeface="+mn-ea"/>
              <a:cs typeface="+mn-cs"/>
            </a:rPr>
          </a:br>
          <a:r>
            <a:rPr lang="en-GB" sz="1600" b="0" dirty="0">
              <a:latin typeface="Calibri" panose="020F0502020204030204"/>
              <a:ea typeface="+mn-ea"/>
              <a:cs typeface="+mn-cs"/>
            </a:rPr>
            <a:t>Review of legal &amp; policy frameworks &amp; practice</a:t>
          </a:r>
          <a:br>
            <a:rPr lang="en-GB" sz="1600" b="0" dirty="0">
              <a:latin typeface="Calibri" panose="020F0502020204030204"/>
              <a:ea typeface="+mn-ea"/>
              <a:cs typeface="+mn-cs"/>
            </a:rPr>
          </a:br>
          <a:r>
            <a:rPr lang="en-GB" sz="1600" b="1" dirty="0">
              <a:latin typeface="Calibri" panose="020F0502020204030204"/>
              <a:ea typeface="+mn-ea"/>
              <a:cs typeface="+mn-cs"/>
            </a:rPr>
            <a:t>includes drivers</a:t>
          </a:r>
          <a:endParaRPr lang="fr-FR" sz="1400" b="1" dirty="0"/>
        </a:p>
      </dgm:t>
    </dgm:pt>
    <dgm:pt modelId="{2985A649-02EF-4EED-A4E2-07A8F076F88E}" type="parTrans" cxnId="{745A40E7-8F85-4AEE-B2E2-E586951A909C}">
      <dgm:prSet/>
      <dgm:spPr/>
      <dgm:t>
        <a:bodyPr/>
        <a:lstStyle/>
        <a:p>
          <a:endParaRPr lang="fr-FR"/>
        </a:p>
      </dgm:t>
    </dgm:pt>
    <dgm:pt modelId="{283522E8-C36F-4B07-BDF4-08214B8A70D8}" type="sibTrans" cxnId="{745A40E7-8F85-4AEE-B2E2-E586951A909C}">
      <dgm:prSet/>
      <dgm:spPr/>
      <dgm:t>
        <a:bodyPr/>
        <a:lstStyle/>
        <a:p>
          <a:endParaRPr lang="fr-FR"/>
        </a:p>
      </dgm:t>
    </dgm:pt>
    <dgm:pt modelId="{88474451-C0EB-4CF7-87E6-80954DD55966}">
      <dgm:prSet phldrT="[Texte]" custT="1"/>
      <dgm:spPr>
        <a:solidFill>
          <a:srgbClr val="05A39F"/>
        </a:solidFill>
      </dgm:spPr>
      <dgm:t>
        <a:bodyPr/>
        <a:lstStyle/>
        <a:p>
          <a:r>
            <a:rPr lang="en-GB" sz="1800" b="1">
              <a:latin typeface="Calibri" panose="020F0502020204030204"/>
              <a:ea typeface="+mn-ea"/>
              <a:cs typeface="+mn-cs"/>
            </a:rPr>
            <a:t>Development of integrated strategy &amp; institutional framework </a:t>
          </a:r>
          <a:endParaRPr lang="fr-FR" sz="1800" dirty="0"/>
        </a:p>
      </dgm:t>
    </dgm:pt>
    <dgm:pt modelId="{01ED620C-3FF9-42AA-9B51-1186B5C1A24E}" type="parTrans" cxnId="{F4D15A99-0504-4530-99F9-F393C7B18F1B}">
      <dgm:prSet/>
      <dgm:spPr/>
      <dgm:t>
        <a:bodyPr/>
        <a:lstStyle/>
        <a:p>
          <a:endParaRPr lang="fr-FR"/>
        </a:p>
      </dgm:t>
    </dgm:pt>
    <dgm:pt modelId="{A785C22A-21DC-4379-AD1C-05412B146216}" type="sibTrans" cxnId="{F4D15A99-0504-4530-99F9-F393C7B18F1B}">
      <dgm:prSet/>
      <dgm:spPr/>
      <dgm:t>
        <a:bodyPr/>
        <a:lstStyle/>
        <a:p>
          <a:endParaRPr lang="fr-FR"/>
        </a:p>
      </dgm:t>
    </dgm:pt>
    <dgm:pt modelId="{5D6032FA-57FA-4FC8-912A-39FBF2376B39}">
      <dgm:prSet phldrT="[Text]" custT="1"/>
      <dgm:spPr>
        <a:xfrm>
          <a:off x="1706600" y="1589882"/>
          <a:ext cx="1385885" cy="1385885"/>
        </a:xfrm>
        <a:solidFill>
          <a:srgbClr val="06BAB6"/>
        </a:solidFill>
      </dgm:spPr>
      <dgm:t>
        <a:bodyPr/>
        <a:lstStyle/>
        <a:p>
          <a:r>
            <a:rPr lang="en-GB" sz="1700" b="1" dirty="0">
              <a:solidFill>
                <a:schemeClr val="tx1"/>
              </a:solidFill>
              <a:latin typeface="Calibri" panose="020F0502020204030204"/>
              <a:ea typeface="+mn-ea"/>
              <a:cs typeface="+mn-cs"/>
            </a:rPr>
            <a:t>Implementation &amp; monitoring</a:t>
          </a:r>
          <a:endParaRPr lang="fr-FR" sz="1700" dirty="0"/>
        </a:p>
      </dgm:t>
    </dgm:pt>
    <dgm:pt modelId="{EB6745E1-6840-44FB-A4BE-7D8E42E8FE9A}" type="parTrans" cxnId="{49B90A02-FCAD-4ECF-B229-6CF416CC6991}">
      <dgm:prSet/>
      <dgm:spPr/>
      <dgm:t>
        <a:bodyPr/>
        <a:lstStyle/>
        <a:p>
          <a:endParaRPr lang="fr-FR"/>
        </a:p>
      </dgm:t>
    </dgm:pt>
    <dgm:pt modelId="{6B115E9B-D927-4C8A-AE4A-52482644C4DF}" type="sibTrans" cxnId="{49B90A02-FCAD-4ECF-B229-6CF416CC6991}">
      <dgm:prSet/>
      <dgm:spPr/>
      <dgm:t>
        <a:bodyPr/>
        <a:lstStyle/>
        <a:p>
          <a:endParaRPr lang="fr-FR"/>
        </a:p>
      </dgm:t>
    </dgm:pt>
    <dgm:pt modelId="{9AEDD654-73D2-43BC-9901-EBED9103AB3E}" type="pres">
      <dgm:prSet presAssocID="{DE754DAA-C83A-4151-AF6A-786EDD5D64E8}" presName="cycle" presStyleCnt="0">
        <dgm:presLayoutVars>
          <dgm:dir/>
          <dgm:resizeHandles val="exact"/>
        </dgm:presLayoutVars>
      </dgm:prSet>
      <dgm:spPr/>
    </dgm:pt>
    <dgm:pt modelId="{4075C104-B728-4424-BAD9-B73AC784AA62}" type="pres">
      <dgm:prSet presAssocID="{F0993916-9CFE-41F1-97E3-78BE66F8D7F1}" presName="node" presStyleLbl="node1" presStyleIdx="0" presStyleCnt="4" custScaleX="111461" custRadScaleRad="99859" custRadScaleInc="6795">
        <dgm:presLayoutVars>
          <dgm:bulletEnabled val="1"/>
        </dgm:presLayoutVars>
      </dgm:prSet>
      <dgm:spPr/>
    </dgm:pt>
    <dgm:pt modelId="{3A5743ED-1AF4-43D2-8D84-68C11C9243F1}" type="pres">
      <dgm:prSet presAssocID="{50F543B6-667B-4BDC-8698-983B99BEB3C7}" presName="sibTrans" presStyleLbl="sibTrans2D1" presStyleIdx="0" presStyleCnt="4"/>
      <dgm:spPr/>
    </dgm:pt>
    <dgm:pt modelId="{9FFE40F2-547F-4890-BE03-96FF8482BDD2}" type="pres">
      <dgm:prSet presAssocID="{50F543B6-667B-4BDC-8698-983B99BEB3C7}" presName="connectorText" presStyleLbl="sibTrans2D1" presStyleIdx="0" presStyleCnt="4"/>
      <dgm:spPr/>
    </dgm:pt>
    <dgm:pt modelId="{9B217542-692B-4BE1-BE6F-B09DF57C05B1}" type="pres">
      <dgm:prSet presAssocID="{27B38C57-CA4C-4B85-93C4-8D1824869080}" presName="node" presStyleLbl="node1" presStyleIdx="1" presStyleCnt="4" custScaleX="110522" custScaleY="109275" custRadScaleRad="146024" custRadScaleInc="3142">
        <dgm:presLayoutVars>
          <dgm:bulletEnabled val="1"/>
        </dgm:presLayoutVars>
      </dgm:prSet>
      <dgm:spPr/>
    </dgm:pt>
    <dgm:pt modelId="{5E411C3F-0EF1-41DF-9EFD-AD5037793127}" type="pres">
      <dgm:prSet presAssocID="{283522E8-C36F-4B07-BDF4-08214B8A70D8}" presName="sibTrans" presStyleLbl="sibTrans2D1" presStyleIdx="1" presStyleCnt="4"/>
      <dgm:spPr/>
    </dgm:pt>
    <dgm:pt modelId="{779F67E2-1815-45B8-8966-BFDB17C55408}" type="pres">
      <dgm:prSet presAssocID="{283522E8-C36F-4B07-BDF4-08214B8A70D8}" presName="connectorText" presStyleLbl="sibTrans2D1" presStyleIdx="1" presStyleCnt="4"/>
      <dgm:spPr/>
    </dgm:pt>
    <dgm:pt modelId="{00C27D7B-319B-4E30-B57E-3863AAF28BE9}" type="pres">
      <dgm:prSet presAssocID="{88474451-C0EB-4CF7-87E6-80954DD55966}" presName="node" presStyleLbl="node1" presStyleIdx="2" presStyleCnt="4" custScaleX="105782" custScaleY="106775" custRadScaleRad="105723" custRadScaleInc="-1721">
        <dgm:presLayoutVars>
          <dgm:bulletEnabled val="1"/>
        </dgm:presLayoutVars>
      </dgm:prSet>
      <dgm:spPr/>
    </dgm:pt>
    <dgm:pt modelId="{A179F5DE-20DC-4805-9A40-4CE08DDD4EF8}" type="pres">
      <dgm:prSet presAssocID="{A785C22A-21DC-4379-AD1C-05412B146216}" presName="sibTrans" presStyleLbl="sibTrans2D1" presStyleIdx="2" presStyleCnt="4"/>
      <dgm:spPr/>
    </dgm:pt>
    <dgm:pt modelId="{53E5D7B1-15C8-422E-8A07-AF82E3959DBC}" type="pres">
      <dgm:prSet presAssocID="{A785C22A-21DC-4379-AD1C-05412B146216}" presName="connectorText" presStyleLbl="sibTrans2D1" presStyleIdx="2" presStyleCnt="4"/>
      <dgm:spPr/>
    </dgm:pt>
    <dgm:pt modelId="{5F2AA6B5-0163-41B9-ABAE-7BC607C2DA41}" type="pres">
      <dgm:prSet presAssocID="{5D6032FA-57FA-4FC8-912A-39FBF2376B39}" presName="node" presStyleLbl="node1" presStyleIdx="3" presStyleCnt="4" custScaleX="110357" custScaleY="108213" custLinFactNeighborX="-3212" custLinFactNeighborY="-2599" custRadScaleRad="116903" custRadScaleInc="-803">
        <dgm:presLayoutVars>
          <dgm:bulletEnabled val="1"/>
        </dgm:presLayoutVars>
      </dgm:prSet>
      <dgm:spPr/>
    </dgm:pt>
    <dgm:pt modelId="{A3F622B0-CEED-48BF-879E-00D04AE998AC}" type="pres">
      <dgm:prSet presAssocID="{6B115E9B-D927-4C8A-AE4A-52482644C4DF}" presName="sibTrans" presStyleLbl="sibTrans2D1" presStyleIdx="3" presStyleCnt="4"/>
      <dgm:spPr/>
    </dgm:pt>
    <dgm:pt modelId="{C479D2B2-CB46-4C58-950B-25F41FA63B2A}" type="pres">
      <dgm:prSet presAssocID="{6B115E9B-D927-4C8A-AE4A-52482644C4DF}" presName="connectorText" presStyleLbl="sibTrans2D1" presStyleIdx="3" presStyleCnt="4"/>
      <dgm:spPr/>
    </dgm:pt>
  </dgm:ptLst>
  <dgm:cxnLst>
    <dgm:cxn modelId="{49B90A02-FCAD-4ECF-B229-6CF416CC6991}" srcId="{DE754DAA-C83A-4151-AF6A-786EDD5D64E8}" destId="{5D6032FA-57FA-4FC8-912A-39FBF2376B39}" srcOrd="3" destOrd="0" parTransId="{EB6745E1-6840-44FB-A4BE-7D8E42E8FE9A}" sibTransId="{6B115E9B-D927-4C8A-AE4A-52482644C4DF}"/>
    <dgm:cxn modelId="{5BC6D708-09D5-428A-B623-7F767C737B43}" type="presOf" srcId="{50F543B6-667B-4BDC-8698-983B99BEB3C7}" destId="{9FFE40F2-547F-4890-BE03-96FF8482BDD2}" srcOrd="1" destOrd="0" presId="urn:microsoft.com/office/officeart/2005/8/layout/cycle2"/>
    <dgm:cxn modelId="{54A94A3B-D634-4B9C-8CCE-7EE9FCC5CCDE}" type="presOf" srcId="{283522E8-C36F-4B07-BDF4-08214B8A70D8}" destId="{5E411C3F-0EF1-41DF-9EFD-AD5037793127}" srcOrd="0" destOrd="0" presId="urn:microsoft.com/office/officeart/2005/8/layout/cycle2"/>
    <dgm:cxn modelId="{9C2B0550-92BC-4EE0-87CA-2972ED93C1AC}" type="presOf" srcId="{5D6032FA-57FA-4FC8-912A-39FBF2376B39}" destId="{5F2AA6B5-0163-41B9-ABAE-7BC607C2DA41}" srcOrd="0" destOrd="0" presId="urn:microsoft.com/office/officeart/2005/8/layout/cycle2"/>
    <dgm:cxn modelId="{CF30AB71-1E85-433A-A8E7-8E8F7CCC1E80}" type="presOf" srcId="{A785C22A-21DC-4379-AD1C-05412B146216}" destId="{53E5D7B1-15C8-422E-8A07-AF82E3959DBC}" srcOrd="1" destOrd="0" presId="urn:microsoft.com/office/officeart/2005/8/layout/cycle2"/>
    <dgm:cxn modelId="{94089D75-DF84-429C-8E30-743138C008AC}" type="presOf" srcId="{283522E8-C36F-4B07-BDF4-08214B8A70D8}" destId="{779F67E2-1815-45B8-8966-BFDB17C55408}" srcOrd="1" destOrd="0" presId="urn:microsoft.com/office/officeart/2005/8/layout/cycle2"/>
    <dgm:cxn modelId="{2824967C-5931-4A58-B8A7-503AF23475CC}" type="presOf" srcId="{6B115E9B-D927-4C8A-AE4A-52482644C4DF}" destId="{C479D2B2-CB46-4C58-950B-25F41FA63B2A}" srcOrd="1" destOrd="0" presId="urn:microsoft.com/office/officeart/2005/8/layout/cycle2"/>
    <dgm:cxn modelId="{1219C67E-089C-4540-AFC6-D089C48E0B86}" type="presOf" srcId="{6B115E9B-D927-4C8A-AE4A-52482644C4DF}" destId="{A3F622B0-CEED-48BF-879E-00D04AE998AC}" srcOrd="0" destOrd="0" presId="urn:microsoft.com/office/officeart/2005/8/layout/cycle2"/>
    <dgm:cxn modelId="{F4D15A99-0504-4530-99F9-F393C7B18F1B}" srcId="{DE754DAA-C83A-4151-AF6A-786EDD5D64E8}" destId="{88474451-C0EB-4CF7-87E6-80954DD55966}" srcOrd="2" destOrd="0" parTransId="{01ED620C-3FF9-42AA-9B51-1186B5C1A24E}" sibTransId="{A785C22A-21DC-4379-AD1C-05412B146216}"/>
    <dgm:cxn modelId="{3207069F-375D-470C-9B8D-9C0A5DB655AC}" type="presOf" srcId="{50F543B6-667B-4BDC-8698-983B99BEB3C7}" destId="{3A5743ED-1AF4-43D2-8D84-68C11C9243F1}" srcOrd="0" destOrd="0" presId="urn:microsoft.com/office/officeart/2005/8/layout/cycle2"/>
    <dgm:cxn modelId="{9344B3A4-FE0E-44A0-809A-43307008F0EE}" type="presOf" srcId="{F0993916-9CFE-41F1-97E3-78BE66F8D7F1}" destId="{4075C104-B728-4424-BAD9-B73AC784AA62}" srcOrd="0" destOrd="0" presId="urn:microsoft.com/office/officeart/2005/8/layout/cycle2"/>
    <dgm:cxn modelId="{2D0654C8-4D58-46E9-84BD-DE97686B0AED}" srcId="{DE754DAA-C83A-4151-AF6A-786EDD5D64E8}" destId="{F0993916-9CFE-41F1-97E3-78BE66F8D7F1}" srcOrd="0" destOrd="0" parTransId="{8A2D63F9-E8AF-42BE-BA62-42B013AFDC79}" sibTransId="{50F543B6-667B-4BDC-8698-983B99BEB3C7}"/>
    <dgm:cxn modelId="{7F5DFFCD-6242-4328-B28D-E2B11C0F5D46}" type="presOf" srcId="{A785C22A-21DC-4379-AD1C-05412B146216}" destId="{A179F5DE-20DC-4805-9A40-4CE08DDD4EF8}" srcOrd="0" destOrd="0" presId="urn:microsoft.com/office/officeart/2005/8/layout/cycle2"/>
    <dgm:cxn modelId="{7EF390D8-D920-4E08-82C2-9D251F7E452C}" type="presOf" srcId="{DE754DAA-C83A-4151-AF6A-786EDD5D64E8}" destId="{9AEDD654-73D2-43BC-9901-EBED9103AB3E}" srcOrd="0" destOrd="0" presId="urn:microsoft.com/office/officeart/2005/8/layout/cycle2"/>
    <dgm:cxn modelId="{41CB72E0-24EF-4878-90F0-136A7F5D8624}" type="presOf" srcId="{88474451-C0EB-4CF7-87E6-80954DD55966}" destId="{00C27D7B-319B-4E30-B57E-3863AAF28BE9}" srcOrd="0" destOrd="0" presId="urn:microsoft.com/office/officeart/2005/8/layout/cycle2"/>
    <dgm:cxn modelId="{14F9F0E2-7DEE-4D1C-A23E-F3DBC111862B}" type="presOf" srcId="{27B38C57-CA4C-4B85-93C4-8D1824869080}" destId="{9B217542-692B-4BE1-BE6F-B09DF57C05B1}" srcOrd="0" destOrd="0" presId="urn:microsoft.com/office/officeart/2005/8/layout/cycle2"/>
    <dgm:cxn modelId="{745A40E7-8F85-4AEE-B2E2-E586951A909C}" srcId="{DE754DAA-C83A-4151-AF6A-786EDD5D64E8}" destId="{27B38C57-CA4C-4B85-93C4-8D1824869080}" srcOrd="1" destOrd="0" parTransId="{2985A649-02EF-4EED-A4E2-07A8F076F88E}" sibTransId="{283522E8-C36F-4B07-BDF4-08214B8A70D8}"/>
    <dgm:cxn modelId="{CB434B65-1E63-4B06-B1AE-24EF0FE90794}" type="presParOf" srcId="{9AEDD654-73D2-43BC-9901-EBED9103AB3E}" destId="{4075C104-B728-4424-BAD9-B73AC784AA62}" srcOrd="0" destOrd="0" presId="urn:microsoft.com/office/officeart/2005/8/layout/cycle2"/>
    <dgm:cxn modelId="{4EEFE83D-82E4-4994-8F23-62592D08461C}" type="presParOf" srcId="{9AEDD654-73D2-43BC-9901-EBED9103AB3E}" destId="{3A5743ED-1AF4-43D2-8D84-68C11C9243F1}" srcOrd="1" destOrd="0" presId="urn:microsoft.com/office/officeart/2005/8/layout/cycle2"/>
    <dgm:cxn modelId="{A1F4B6A1-C734-436A-BBD4-D128B79BB88B}" type="presParOf" srcId="{3A5743ED-1AF4-43D2-8D84-68C11C9243F1}" destId="{9FFE40F2-547F-4890-BE03-96FF8482BDD2}" srcOrd="0" destOrd="0" presId="urn:microsoft.com/office/officeart/2005/8/layout/cycle2"/>
    <dgm:cxn modelId="{8BAD9AC9-F2D8-4B54-AAD7-E35E45DFC411}" type="presParOf" srcId="{9AEDD654-73D2-43BC-9901-EBED9103AB3E}" destId="{9B217542-692B-4BE1-BE6F-B09DF57C05B1}" srcOrd="2" destOrd="0" presId="urn:microsoft.com/office/officeart/2005/8/layout/cycle2"/>
    <dgm:cxn modelId="{F1E5B9AA-DB4B-4F91-802F-F16694485026}" type="presParOf" srcId="{9AEDD654-73D2-43BC-9901-EBED9103AB3E}" destId="{5E411C3F-0EF1-41DF-9EFD-AD5037793127}" srcOrd="3" destOrd="0" presId="urn:microsoft.com/office/officeart/2005/8/layout/cycle2"/>
    <dgm:cxn modelId="{9D09AD49-1F3C-486C-A3F1-2E3139693271}" type="presParOf" srcId="{5E411C3F-0EF1-41DF-9EFD-AD5037793127}" destId="{779F67E2-1815-45B8-8966-BFDB17C55408}" srcOrd="0" destOrd="0" presId="urn:microsoft.com/office/officeart/2005/8/layout/cycle2"/>
    <dgm:cxn modelId="{D0E6ED26-DF03-429A-8A14-9B82855CA3F4}" type="presParOf" srcId="{9AEDD654-73D2-43BC-9901-EBED9103AB3E}" destId="{00C27D7B-319B-4E30-B57E-3863AAF28BE9}" srcOrd="4" destOrd="0" presId="urn:microsoft.com/office/officeart/2005/8/layout/cycle2"/>
    <dgm:cxn modelId="{1FBA767E-5E3F-476E-86DD-620798C87B13}" type="presParOf" srcId="{9AEDD654-73D2-43BC-9901-EBED9103AB3E}" destId="{A179F5DE-20DC-4805-9A40-4CE08DDD4EF8}" srcOrd="5" destOrd="0" presId="urn:microsoft.com/office/officeart/2005/8/layout/cycle2"/>
    <dgm:cxn modelId="{EF9F3B93-E927-468E-931F-7C0561133C46}" type="presParOf" srcId="{A179F5DE-20DC-4805-9A40-4CE08DDD4EF8}" destId="{53E5D7B1-15C8-422E-8A07-AF82E3959DBC}" srcOrd="0" destOrd="0" presId="urn:microsoft.com/office/officeart/2005/8/layout/cycle2"/>
    <dgm:cxn modelId="{30179DFA-C2C7-441E-9858-CEF8D34CC135}" type="presParOf" srcId="{9AEDD654-73D2-43BC-9901-EBED9103AB3E}" destId="{5F2AA6B5-0163-41B9-ABAE-7BC607C2DA41}" srcOrd="6" destOrd="0" presId="urn:microsoft.com/office/officeart/2005/8/layout/cycle2"/>
    <dgm:cxn modelId="{C6C4A71B-9F6E-41E2-9E8D-5132A178D816}" type="presParOf" srcId="{9AEDD654-73D2-43BC-9901-EBED9103AB3E}" destId="{A3F622B0-CEED-48BF-879E-00D04AE998AC}" srcOrd="7" destOrd="0" presId="urn:microsoft.com/office/officeart/2005/8/layout/cycle2"/>
    <dgm:cxn modelId="{A30B439F-AF6C-42C2-A781-3D38A4DB6D75}" type="presParOf" srcId="{A3F622B0-CEED-48BF-879E-00D04AE998AC}" destId="{C479D2B2-CB46-4C58-950B-25F41FA63B2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0EE62-E672-4E0F-8125-0194B570D0AD}" type="doc">
      <dgm:prSet loTypeId="urn:microsoft.com/office/officeart/2005/8/layout/chart3" loCatId="relationship" qsTypeId="urn:microsoft.com/office/officeart/2005/8/quickstyle/simple1" qsCatId="simple" csTypeId="urn:microsoft.com/office/officeart/2005/8/colors/accent1_2" csCatId="accent1" phldr="1"/>
      <dgm:spPr/>
    </dgm:pt>
    <dgm:pt modelId="{B029E494-E34F-4A76-98CE-2175803BFCC0}">
      <dgm:prSet phldrT="[Texte]" custT="1"/>
      <dgm:spPr>
        <a:solidFill>
          <a:srgbClr val="024846"/>
        </a:solidFill>
      </dgm:spPr>
      <dgm:t>
        <a:bodyPr/>
        <a:lstStyle/>
        <a:p>
          <a:pPr>
            <a:buClr>
              <a:schemeClr val="accent1">
                <a:lumMod val="25000"/>
              </a:schemeClr>
            </a:buClr>
            <a:buFont typeface="Wingdings 2" panose="05020102010507070707" pitchFamily="18" charset="2"/>
            <a:buChar char="Ó"/>
          </a:pPr>
          <a:r>
            <a:rPr lang="en-GB" sz="1800" dirty="0">
              <a:latin typeface="+mn-lt"/>
              <a:cs typeface="Calibri" panose="020F0502020204030204" pitchFamily="34" charset="0"/>
            </a:rPr>
            <a:t>Ministries, institutions, agencies </a:t>
          </a:r>
          <a:r>
            <a:rPr lang="en-GB" sz="1600" dirty="0">
              <a:latin typeface="+mn-lt"/>
              <a:cs typeface="Calibri" panose="020F0502020204030204" pitchFamily="34" charset="0"/>
            </a:rPr>
            <a:t>(including statistical agency)</a:t>
          </a:r>
        </a:p>
        <a:p>
          <a:pPr>
            <a:buClr>
              <a:schemeClr val="accent1">
                <a:lumMod val="25000"/>
              </a:schemeClr>
            </a:buClr>
            <a:buFont typeface="Wingdings 2" panose="05020102010507070707" pitchFamily="18" charset="2"/>
            <a:buChar char="Ó"/>
          </a:pPr>
          <a:endParaRPr lang="en-GB" sz="1600" dirty="0">
            <a:latin typeface="+mn-lt"/>
            <a:cs typeface="Calibri" panose="020F0502020204030204" pitchFamily="34" charset="0"/>
          </a:endParaRPr>
        </a:p>
        <a:p>
          <a:pPr>
            <a:buClr>
              <a:schemeClr val="accent1">
                <a:lumMod val="25000"/>
              </a:schemeClr>
            </a:buClr>
            <a:buFont typeface="Wingdings 2" panose="05020102010507070707" pitchFamily="18" charset="2"/>
            <a:buChar char="Ó"/>
          </a:pPr>
          <a:endParaRPr lang="fr-FR" sz="1800" dirty="0">
            <a:latin typeface="+mn-lt"/>
          </a:endParaRPr>
        </a:p>
      </dgm:t>
    </dgm:pt>
    <dgm:pt modelId="{8E876A1C-7B75-4C33-8960-478F75CA6332}" type="parTrans" cxnId="{0A6AA0EF-7D58-4A84-BAF6-BAB3104AA327}">
      <dgm:prSet/>
      <dgm:spPr/>
      <dgm:t>
        <a:bodyPr/>
        <a:lstStyle/>
        <a:p>
          <a:endParaRPr lang="fr-FR" sz="2000">
            <a:latin typeface="+mn-lt"/>
          </a:endParaRPr>
        </a:p>
      </dgm:t>
    </dgm:pt>
    <dgm:pt modelId="{545AAF7C-3906-4AD1-92CA-829EF25E59DC}" type="sibTrans" cxnId="{0A6AA0EF-7D58-4A84-BAF6-BAB3104AA327}">
      <dgm:prSet/>
      <dgm:spPr/>
      <dgm:t>
        <a:bodyPr/>
        <a:lstStyle/>
        <a:p>
          <a:endParaRPr lang="fr-FR" sz="2000">
            <a:latin typeface="+mn-lt"/>
          </a:endParaRPr>
        </a:p>
      </dgm:t>
    </dgm:pt>
    <dgm:pt modelId="{75DD6816-3E9B-49A7-A57C-E7FECF058E43}">
      <dgm:prSet phldrT="[Texte]" custT="1"/>
      <dgm:spPr>
        <a:solidFill>
          <a:srgbClr val="047A77"/>
        </a:solidFill>
      </dgm:spPr>
      <dgm:t>
        <a:bodyPr/>
        <a:lstStyle/>
        <a:p>
          <a:pPr>
            <a:buClr>
              <a:schemeClr val="accent1">
                <a:lumMod val="25000"/>
              </a:schemeClr>
            </a:buClr>
            <a:buFont typeface="Wingdings 2" panose="05020102010507070707" pitchFamily="18" charset="2"/>
            <a:buChar char="Ó"/>
          </a:pPr>
          <a:endParaRPr lang="en-GB" sz="1800" dirty="0">
            <a:latin typeface="+mn-lt"/>
            <a:cs typeface="Calibri" panose="020F0502020204030204" pitchFamily="34" charset="0"/>
          </a:endParaRPr>
        </a:p>
        <a:p>
          <a:pPr>
            <a:buClr>
              <a:schemeClr val="accent1">
                <a:lumMod val="25000"/>
              </a:schemeClr>
            </a:buClr>
            <a:buFont typeface="Wingdings 2" panose="05020102010507070707" pitchFamily="18" charset="2"/>
            <a:buChar char="Ó"/>
          </a:pPr>
          <a:endParaRPr lang="en-GB" sz="1800" dirty="0">
            <a:latin typeface="+mn-lt"/>
            <a:cs typeface="Calibri" panose="020F0502020204030204" pitchFamily="34" charset="0"/>
          </a:endParaRPr>
        </a:p>
        <a:p>
          <a:pPr>
            <a:buClr>
              <a:schemeClr val="accent1">
                <a:lumMod val="25000"/>
              </a:schemeClr>
            </a:buClr>
            <a:buFont typeface="Wingdings 2" panose="05020102010507070707" pitchFamily="18" charset="2"/>
            <a:buChar char="Ó"/>
          </a:pPr>
          <a:r>
            <a:rPr lang="en-GB" sz="1800" dirty="0">
              <a:latin typeface="+mn-lt"/>
              <a:cs typeface="Calibri" panose="020F0502020204030204" pitchFamily="34" charset="0"/>
            </a:rPr>
            <a:t>Main workers and employers’ representative;</a:t>
          </a:r>
          <a:endParaRPr lang="fr-FR" sz="1800" dirty="0">
            <a:latin typeface="+mn-lt"/>
          </a:endParaRPr>
        </a:p>
      </dgm:t>
    </dgm:pt>
    <dgm:pt modelId="{5F95C146-A2C7-4434-972E-03068C9B27E5}" type="sibTrans" cxnId="{F582D770-3EE4-49B7-B78E-F2E4AF5F5AD0}">
      <dgm:prSet/>
      <dgm:spPr/>
      <dgm:t>
        <a:bodyPr/>
        <a:lstStyle/>
        <a:p>
          <a:endParaRPr lang="fr-FR" sz="2000">
            <a:latin typeface="+mn-lt"/>
          </a:endParaRPr>
        </a:p>
      </dgm:t>
    </dgm:pt>
    <dgm:pt modelId="{CA1F3A75-5BC3-4D6B-9964-DF3C58DCD698}" type="parTrans" cxnId="{F582D770-3EE4-49B7-B78E-F2E4AF5F5AD0}">
      <dgm:prSet/>
      <dgm:spPr/>
      <dgm:t>
        <a:bodyPr/>
        <a:lstStyle/>
        <a:p>
          <a:endParaRPr lang="fr-FR" sz="2000">
            <a:latin typeface="+mn-lt"/>
          </a:endParaRPr>
        </a:p>
      </dgm:t>
    </dgm:pt>
    <dgm:pt modelId="{C9452F1D-235A-4496-BE30-D0897603169F}">
      <dgm:prSet phldrT="[Texte]"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
              <a:schemeClr val="accent1">
                <a:lumMod val="25000"/>
              </a:schemeClr>
            </a:buClr>
            <a:buSzTx/>
            <a:buFont typeface="Wingdings 2" panose="05020102010507070707" pitchFamily="18" charset="2"/>
            <a:buChar char="Ó"/>
            <a:tabLst/>
            <a:defRPr/>
          </a:pPr>
          <a:r>
            <a:rPr lang="en-GB" sz="1800" dirty="0">
              <a:latin typeface="+mn-lt"/>
              <a:cs typeface="Calibri" panose="020F0502020204030204" pitchFamily="34" charset="0"/>
            </a:rPr>
            <a:t>Non-governmental actors both international and national</a:t>
          </a:r>
        </a:p>
        <a:p>
          <a:pPr marL="0" marR="0" lvl="0" indent="0" defTabSz="914400" eaLnBrk="1" fontAlgn="auto" latinLnBrk="0" hangingPunct="1">
            <a:lnSpc>
              <a:spcPct val="100000"/>
            </a:lnSpc>
            <a:spcBef>
              <a:spcPts val="0"/>
            </a:spcBef>
            <a:spcAft>
              <a:spcPts val="0"/>
            </a:spcAft>
            <a:buClr>
              <a:schemeClr val="accent1">
                <a:lumMod val="25000"/>
              </a:schemeClr>
            </a:buClr>
            <a:buSzTx/>
            <a:buFont typeface="Wingdings 2" panose="05020102010507070707" pitchFamily="18" charset="2"/>
            <a:buChar char="Ó"/>
            <a:tabLst/>
            <a:defRPr/>
          </a:pPr>
          <a:endParaRPr lang="fr-FR" sz="1800" dirty="0">
            <a:latin typeface="+mn-lt"/>
          </a:endParaRPr>
        </a:p>
        <a:p>
          <a:pPr marL="0" lvl="0" defTabSz="711200">
            <a:lnSpc>
              <a:spcPct val="90000"/>
            </a:lnSpc>
            <a:spcBef>
              <a:spcPct val="0"/>
            </a:spcBef>
            <a:spcAft>
              <a:spcPct val="35000"/>
            </a:spcAft>
            <a:buClr>
              <a:schemeClr val="accent1">
                <a:lumMod val="25000"/>
              </a:schemeClr>
            </a:buClr>
            <a:buFont typeface="Wingdings 2" panose="05020102010507070707" pitchFamily="18" charset="2"/>
            <a:buChar char="Ó"/>
          </a:pPr>
          <a:endParaRPr lang="fr-FR" sz="1800" dirty="0">
            <a:latin typeface="+mn-lt"/>
          </a:endParaRPr>
        </a:p>
      </dgm:t>
    </dgm:pt>
    <dgm:pt modelId="{D3792F9E-C1CF-4E02-A7E3-F8BCCDA3569A}" type="sibTrans" cxnId="{EBB8C2A0-58D5-4371-97B4-897E1B508AE9}">
      <dgm:prSet/>
      <dgm:spPr/>
      <dgm:t>
        <a:bodyPr/>
        <a:lstStyle/>
        <a:p>
          <a:endParaRPr lang="fr-FR" sz="2000">
            <a:latin typeface="+mn-lt"/>
          </a:endParaRPr>
        </a:p>
      </dgm:t>
    </dgm:pt>
    <dgm:pt modelId="{37328AAA-CDD8-4868-9269-147C53A57E50}" type="parTrans" cxnId="{EBB8C2A0-58D5-4371-97B4-897E1B508AE9}">
      <dgm:prSet/>
      <dgm:spPr/>
      <dgm:t>
        <a:bodyPr/>
        <a:lstStyle/>
        <a:p>
          <a:endParaRPr lang="fr-FR" sz="2000">
            <a:latin typeface="+mn-lt"/>
          </a:endParaRPr>
        </a:p>
      </dgm:t>
    </dgm:pt>
    <dgm:pt modelId="{FF8B0A44-3165-4F2B-B24F-D39B09D40A3D}">
      <dgm:prSet custT="1"/>
      <dgm:spPr>
        <a:solidFill>
          <a:srgbClr val="05A39F"/>
        </a:solidFill>
      </dgm:spPr>
      <dgm:t>
        <a:bodyPr/>
        <a:lstStyle/>
        <a:p>
          <a:pPr>
            <a:buClr>
              <a:schemeClr val="accent1">
                <a:lumMod val="25000"/>
              </a:schemeClr>
            </a:buClr>
            <a:buFont typeface="Wingdings 2" panose="05020102010507070707" pitchFamily="18" charset="2"/>
            <a:buChar char="Ó"/>
          </a:pPr>
          <a:endParaRPr lang="en-GB" sz="1800" dirty="0">
            <a:latin typeface="+mn-lt"/>
            <a:cs typeface="Calibri" panose="020F0502020204030204" pitchFamily="34" charset="0"/>
          </a:endParaRPr>
        </a:p>
        <a:p>
          <a:pPr>
            <a:buClr>
              <a:schemeClr val="accent1">
                <a:lumMod val="25000"/>
              </a:schemeClr>
            </a:buClr>
            <a:buFont typeface="Wingdings 2" panose="05020102010507070707" pitchFamily="18" charset="2"/>
            <a:buChar char="Ó"/>
          </a:pPr>
          <a:endParaRPr lang="en-GB" sz="1800" dirty="0">
            <a:latin typeface="+mn-lt"/>
            <a:cs typeface="Calibri" panose="020F0502020204030204" pitchFamily="34" charset="0"/>
          </a:endParaRPr>
        </a:p>
        <a:p>
          <a:pPr>
            <a:buClr>
              <a:schemeClr val="accent1">
                <a:lumMod val="25000"/>
              </a:schemeClr>
            </a:buClr>
            <a:buFont typeface="Wingdings 2" panose="05020102010507070707" pitchFamily="18" charset="2"/>
            <a:buChar char="Ó"/>
          </a:pPr>
          <a:r>
            <a:rPr lang="en-GB" sz="1800" dirty="0">
              <a:latin typeface="+mn-lt"/>
              <a:cs typeface="Calibri" panose="020F0502020204030204" pitchFamily="34" charset="0"/>
            </a:rPr>
            <a:t>Main organizations of the informal economy</a:t>
          </a:r>
          <a:endParaRPr lang="fr-FR" sz="1800" dirty="0">
            <a:latin typeface="+mn-lt"/>
          </a:endParaRPr>
        </a:p>
      </dgm:t>
    </dgm:pt>
    <dgm:pt modelId="{BF50361C-443A-4008-9F48-3E4408323FB4}" type="parTrans" cxnId="{027FE4B2-E5F1-49BB-B95D-CB3B9CC70CD8}">
      <dgm:prSet/>
      <dgm:spPr/>
      <dgm:t>
        <a:bodyPr/>
        <a:lstStyle/>
        <a:p>
          <a:endParaRPr lang="fr-FR" sz="2000">
            <a:latin typeface="+mn-lt"/>
          </a:endParaRPr>
        </a:p>
      </dgm:t>
    </dgm:pt>
    <dgm:pt modelId="{FEA7D550-AC48-4665-862E-3F02DFD1F0EA}" type="sibTrans" cxnId="{027FE4B2-E5F1-49BB-B95D-CB3B9CC70CD8}">
      <dgm:prSet/>
      <dgm:spPr/>
      <dgm:t>
        <a:bodyPr/>
        <a:lstStyle/>
        <a:p>
          <a:endParaRPr lang="fr-FR" sz="2000">
            <a:latin typeface="+mn-lt"/>
          </a:endParaRPr>
        </a:p>
      </dgm:t>
    </dgm:pt>
    <dgm:pt modelId="{790BF31D-DF1F-4E5A-926B-D863D319349B}" type="pres">
      <dgm:prSet presAssocID="{6250EE62-E672-4E0F-8125-0194B570D0AD}" presName="compositeShape" presStyleCnt="0">
        <dgm:presLayoutVars>
          <dgm:chMax val="7"/>
          <dgm:dir/>
          <dgm:resizeHandles val="exact"/>
        </dgm:presLayoutVars>
      </dgm:prSet>
      <dgm:spPr/>
    </dgm:pt>
    <dgm:pt modelId="{56D77237-E1F7-4F27-8D94-ACC5F3C80846}" type="pres">
      <dgm:prSet presAssocID="{6250EE62-E672-4E0F-8125-0194B570D0AD}" presName="wedge1" presStyleLbl="node1" presStyleIdx="0" presStyleCnt="4"/>
      <dgm:spPr/>
    </dgm:pt>
    <dgm:pt modelId="{D1F828BC-6295-4723-9BEC-E066BD390BBF}" type="pres">
      <dgm:prSet presAssocID="{6250EE62-E672-4E0F-8125-0194B570D0AD}" presName="wedge1Tx" presStyleLbl="node1" presStyleIdx="0" presStyleCnt="4">
        <dgm:presLayoutVars>
          <dgm:chMax val="0"/>
          <dgm:chPref val="0"/>
          <dgm:bulletEnabled val="1"/>
        </dgm:presLayoutVars>
      </dgm:prSet>
      <dgm:spPr/>
    </dgm:pt>
    <dgm:pt modelId="{1082D2FE-059C-41F3-A092-C60B6A84D73F}" type="pres">
      <dgm:prSet presAssocID="{6250EE62-E672-4E0F-8125-0194B570D0AD}" presName="wedge2" presStyleLbl="node1" presStyleIdx="1" presStyleCnt="4" custLinFactNeighborX="4105" custLinFactNeighborY="-2649"/>
      <dgm:spPr/>
    </dgm:pt>
    <dgm:pt modelId="{51596C7F-9E14-456F-B91A-339A23841275}" type="pres">
      <dgm:prSet presAssocID="{6250EE62-E672-4E0F-8125-0194B570D0AD}" presName="wedge2Tx" presStyleLbl="node1" presStyleIdx="1" presStyleCnt="4">
        <dgm:presLayoutVars>
          <dgm:chMax val="0"/>
          <dgm:chPref val="0"/>
          <dgm:bulletEnabled val="1"/>
        </dgm:presLayoutVars>
      </dgm:prSet>
      <dgm:spPr/>
    </dgm:pt>
    <dgm:pt modelId="{755A2ABE-8C6E-4B4B-97A7-E6082CD5E6E4}" type="pres">
      <dgm:prSet presAssocID="{6250EE62-E672-4E0F-8125-0194B570D0AD}" presName="wedge3" presStyleLbl="node1" presStyleIdx="2" presStyleCnt="4" custLinFactNeighborX="1572" custLinFactNeighborY="-2383"/>
      <dgm:spPr/>
    </dgm:pt>
    <dgm:pt modelId="{659A054B-79B1-4604-B7DC-844484209780}" type="pres">
      <dgm:prSet presAssocID="{6250EE62-E672-4E0F-8125-0194B570D0AD}" presName="wedge3Tx" presStyleLbl="node1" presStyleIdx="2" presStyleCnt="4">
        <dgm:presLayoutVars>
          <dgm:chMax val="0"/>
          <dgm:chPref val="0"/>
          <dgm:bulletEnabled val="1"/>
        </dgm:presLayoutVars>
      </dgm:prSet>
      <dgm:spPr/>
    </dgm:pt>
    <dgm:pt modelId="{FA8A94A5-1A6C-4D0C-9F47-33C1EFD76CAD}" type="pres">
      <dgm:prSet presAssocID="{6250EE62-E672-4E0F-8125-0194B570D0AD}" presName="wedge4" presStyleLbl="node1" presStyleIdx="3" presStyleCnt="4" custLinFactNeighborX="2107" custLinFactNeighborY="-4512"/>
      <dgm:spPr/>
    </dgm:pt>
    <dgm:pt modelId="{D04E3725-CFE3-47EB-81F8-89C6BABB364D}" type="pres">
      <dgm:prSet presAssocID="{6250EE62-E672-4E0F-8125-0194B570D0AD}" presName="wedge4Tx" presStyleLbl="node1" presStyleIdx="3" presStyleCnt="4">
        <dgm:presLayoutVars>
          <dgm:chMax val="0"/>
          <dgm:chPref val="0"/>
          <dgm:bulletEnabled val="1"/>
        </dgm:presLayoutVars>
      </dgm:prSet>
      <dgm:spPr/>
    </dgm:pt>
  </dgm:ptLst>
  <dgm:cxnLst>
    <dgm:cxn modelId="{35C1A00A-D7E2-41E5-A5C4-2E413CADB8B5}" type="presOf" srcId="{FF8B0A44-3165-4F2B-B24F-D39B09D40A3D}" destId="{755A2ABE-8C6E-4B4B-97A7-E6082CD5E6E4}" srcOrd="0" destOrd="0" presId="urn:microsoft.com/office/officeart/2005/8/layout/chart3"/>
    <dgm:cxn modelId="{0853712E-D92C-40FC-B0FB-9A9039BFD896}" type="presOf" srcId="{6250EE62-E672-4E0F-8125-0194B570D0AD}" destId="{790BF31D-DF1F-4E5A-926B-D863D319349B}" srcOrd="0" destOrd="0" presId="urn:microsoft.com/office/officeart/2005/8/layout/chart3"/>
    <dgm:cxn modelId="{3693703F-6B29-43C7-AB67-132CC80DA8EA}" type="presOf" srcId="{C9452F1D-235A-4496-BE30-D0897603169F}" destId="{D04E3725-CFE3-47EB-81F8-89C6BABB364D}" srcOrd="1" destOrd="0" presId="urn:microsoft.com/office/officeart/2005/8/layout/chart3"/>
    <dgm:cxn modelId="{6CBF1B62-E973-4E04-BFED-237E37C99D55}" type="presOf" srcId="{FF8B0A44-3165-4F2B-B24F-D39B09D40A3D}" destId="{659A054B-79B1-4604-B7DC-844484209780}" srcOrd="1" destOrd="0" presId="urn:microsoft.com/office/officeart/2005/8/layout/chart3"/>
    <dgm:cxn modelId="{F582D770-3EE4-49B7-B78E-F2E4AF5F5AD0}" srcId="{6250EE62-E672-4E0F-8125-0194B570D0AD}" destId="{75DD6816-3E9B-49A7-A57C-E7FECF058E43}" srcOrd="1" destOrd="0" parTransId="{CA1F3A75-5BC3-4D6B-9964-DF3C58DCD698}" sibTransId="{5F95C146-A2C7-4434-972E-03068C9B27E5}"/>
    <dgm:cxn modelId="{D9B5AA55-71C1-4733-9C51-75745AEBCA08}" type="presOf" srcId="{C9452F1D-235A-4496-BE30-D0897603169F}" destId="{FA8A94A5-1A6C-4D0C-9F47-33C1EFD76CAD}" srcOrd="0" destOrd="0" presId="urn:microsoft.com/office/officeart/2005/8/layout/chart3"/>
    <dgm:cxn modelId="{6583BA75-724A-4968-9C8C-F74B92C35C02}" type="presOf" srcId="{75DD6816-3E9B-49A7-A57C-E7FECF058E43}" destId="{51596C7F-9E14-456F-B91A-339A23841275}" srcOrd="1" destOrd="0" presId="urn:microsoft.com/office/officeart/2005/8/layout/chart3"/>
    <dgm:cxn modelId="{EBB8C2A0-58D5-4371-97B4-897E1B508AE9}" srcId="{6250EE62-E672-4E0F-8125-0194B570D0AD}" destId="{C9452F1D-235A-4496-BE30-D0897603169F}" srcOrd="3" destOrd="0" parTransId="{37328AAA-CDD8-4868-9269-147C53A57E50}" sibTransId="{D3792F9E-C1CF-4E02-A7E3-F8BCCDA3569A}"/>
    <dgm:cxn modelId="{027FE4B2-E5F1-49BB-B95D-CB3B9CC70CD8}" srcId="{6250EE62-E672-4E0F-8125-0194B570D0AD}" destId="{FF8B0A44-3165-4F2B-B24F-D39B09D40A3D}" srcOrd="2" destOrd="0" parTransId="{BF50361C-443A-4008-9F48-3E4408323FB4}" sibTransId="{FEA7D550-AC48-4665-862E-3F02DFD1F0EA}"/>
    <dgm:cxn modelId="{C224A5E0-2B21-4701-8FB4-BE9D2C99E0E5}" type="presOf" srcId="{B029E494-E34F-4A76-98CE-2175803BFCC0}" destId="{56D77237-E1F7-4F27-8D94-ACC5F3C80846}" srcOrd="0" destOrd="0" presId="urn:microsoft.com/office/officeart/2005/8/layout/chart3"/>
    <dgm:cxn modelId="{555387EE-74E6-4FDA-970C-545D9F49FB2F}" type="presOf" srcId="{75DD6816-3E9B-49A7-A57C-E7FECF058E43}" destId="{1082D2FE-059C-41F3-A092-C60B6A84D73F}" srcOrd="0" destOrd="0" presId="urn:microsoft.com/office/officeart/2005/8/layout/chart3"/>
    <dgm:cxn modelId="{0A6AA0EF-7D58-4A84-BAF6-BAB3104AA327}" srcId="{6250EE62-E672-4E0F-8125-0194B570D0AD}" destId="{B029E494-E34F-4A76-98CE-2175803BFCC0}" srcOrd="0" destOrd="0" parTransId="{8E876A1C-7B75-4C33-8960-478F75CA6332}" sibTransId="{545AAF7C-3906-4AD1-92CA-829EF25E59DC}"/>
    <dgm:cxn modelId="{C74F51F3-C984-4D63-BB40-9E20AE58B33F}" type="presOf" srcId="{B029E494-E34F-4A76-98CE-2175803BFCC0}" destId="{D1F828BC-6295-4723-9BEC-E066BD390BBF}" srcOrd="1" destOrd="0" presId="urn:microsoft.com/office/officeart/2005/8/layout/chart3"/>
    <dgm:cxn modelId="{7C7252A1-8200-42CA-A6C7-4EFEF257A5A5}" type="presParOf" srcId="{790BF31D-DF1F-4E5A-926B-D863D319349B}" destId="{56D77237-E1F7-4F27-8D94-ACC5F3C80846}" srcOrd="0" destOrd="0" presId="urn:microsoft.com/office/officeart/2005/8/layout/chart3"/>
    <dgm:cxn modelId="{FABA45C2-7F8D-4516-B840-68F2F17E6353}" type="presParOf" srcId="{790BF31D-DF1F-4E5A-926B-D863D319349B}" destId="{D1F828BC-6295-4723-9BEC-E066BD390BBF}" srcOrd="1" destOrd="0" presId="urn:microsoft.com/office/officeart/2005/8/layout/chart3"/>
    <dgm:cxn modelId="{57701AB4-154F-4D67-817C-6A76010305C3}" type="presParOf" srcId="{790BF31D-DF1F-4E5A-926B-D863D319349B}" destId="{1082D2FE-059C-41F3-A092-C60B6A84D73F}" srcOrd="2" destOrd="0" presId="urn:microsoft.com/office/officeart/2005/8/layout/chart3"/>
    <dgm:cxn modelId="{30D9923C-95DC-408A-9757-9FEDD2227060}" type="presParOf" srcId="{790BF31D-DF1F-4E5A-926B-D863D319349B}" destId="{51596C7F-9E14-456F-B91A-339A23841275}" srcOrd="3" destOrd="0" presId="urn:microsoft.com/office/officeart/2005/8/layout/chart3"/>
    <dgm:cxn modelId="{E118C207-C5B6-4148-8520-84AF2BB4AE66}" type="presParOf" srcId="{790BF31D-DF1F-4E5A-926B-D863D319349B}" destId="{755A2ABE-8C6E-4B4B-97A7-E6082CD5E6E4}" srcOrd="4" destOrd="0" presId="urn:microsoft.com/office/officeart/2005/8/layout/chart3"/>
    <dgm:cxn modelId="{7AAC0833-4E8B-49D8-AC9C-DB6E65A9AE7C}" type="presParOf" srcId="{790BF31D-DF1F-4E5A-926B-D863D319349B}" destId="{659A054B-79B1-4604-B7DC-844484209780}" srcOrd="5" destOrd="0" presId="urn:microsoft.com/office/officeart/2005/8/layout/chart3"/>
    <dgm:cxn modelId="{2F46A89B-D03D-44ED-ADA4-4560C0066A1A}" type="presParOf" srcId="{790BF31D-DF1F-4E5A-926B-D863D319349B}" destId="{FA8A94A5-1A6C-4D0C-9F47-33C1EFD76CAD}" srcOrd="6" destOrd="0" presId="urn:microsoft.com/office/officeart/2005/8/layout/chart3"/>
    <dgm:cxn modelId="{84F5A404-4B0E-4D26-A494-6CB8E226800B}" type="presParOf" srcId="{790BF31D-DF1F-4E5A-926B-D863D319349B}" destId="{D04E3725-CFE3-47EB-81F8-89C6BABB364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5C104-B728-4424-BAD9-B73AC784AA62}">
      <dsp:nvSpPr>
        <dsp:cNvPr id="0" name=""/>
        <dsp:cNvSpPr/>
      </dsp:nvSpPr>
      <dsp:spPr>
        <a:xfrm>
          <a:off x="2660941" y="-26486"/>
          <a:ext cx="2206998" cy="1980063"/>
        </a:xfrm>
        <a:prstGeom prst="ellipse">
          <a:avLst/>
        </a:prstGeom>
        <a:solidFill>
          <a:srgbClr val="0248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a:ea typeface="+mn-ea"/>
              <a:cs typeface="+mn-cs"/>
            </a:rPr>
            <a:t>Diagnostics phase </a:t>
          </a:r>
          <a:br>
            <a:rPr lang="en-GB" sz="1600" b="1" kern="1200" dirty="0">
              <a:latin typeface="Calibri" panose="020F0502020204030204"/>
              <a:ea typeface="+mn-ea"/>
              <a:cs typeface="+mn-cs"/>
            </a:rPr>
          </a:br>
          <a:r>
            <a:rPr lang="en-GB" sz="1600" i="0" kern="1200" dirty="0">
              <a:latin typeface="Calibri" panose="020F0502020204030204"/>
              <a:ea typeface="+mn-ea"/>
              <a:cs typeface="+mn-cs"/>
            </a:rPr>
            <a:t>Quantify and identify prevalent forms of informality  </a:t>
          </a:r>
          <a:r>
            <a:rPr lang="en-GB" sz="1600" b="1" i="0" kern="1200" dirty="0">
              <a:latin typeface="Calibri" panose="020F0502020204030204"/>
              <a:ea typeface="+mn-ea"/>
              <a:cs typeface="+mn-cs"/>
            </a:rPr>
            <a:t>=&gt; </a:t>
          </a:r>
          <a:r>
            <a:rPr lang="en-GB" sz="1600" b="1" kern="1200" dirty="0">
              <a:latin typeface="Calibri" panose="020F0502020204030204"/>
              <a:ea typeface="+mn-ea"/>
              <a:cs typeface="+mn-cs"/>
            </a:rPr>
            <a:t>includes drivers</a:t>
          </a:r>
          <a:endParaRPr lang="fr-FR" sz="1600" kern="1200" dirty="0"/>
        </a:p>
      </dsp:txBody>
      <dsp:txXfrm>
        <a:off x="2984148" y="263488"/>
        <a:ext cx="1560584" cy="1400115"/>
      </dsp:txXfrm>
    </dsp:sp>
    <dsp:sp modelId="{3A5743ED-1AF4-43D2-8D84-68C11C9243F1}">
      <dsp:nvSpPr>
        <dsp:cNvPr id="0" name=""/>
        <dsp:cNvSpPr/>
      </dsp:nvSpPr>
      <dsp:spPr>
        <a:xfrm rot="2494468">
          <a:off x="4660143" y="1690649"/>
          <a:ext cx="601346" cy="668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682865" y="1764446"/>
        <a:ext cx="420942" cy="400963"/>
      </dsp:txXfrm>
    </dsp:sp>
    <dsp:sp modelId="{9B217542-692B-4BE1-BE6F-B09DF57C05B1}">
      <dsp:nvSpPr>
        <dsp:cNvPr id="0" name=""/>
        <dsp:cNvSpPr/>
      </dsp:nvSpPr>
      <dsp:spPr>
        <a:xfrm>
          <a:off x="5118206" y="2053146"/>
          <a:ext cx="2188405" cy="2163714"/>
        </a:xfrm>
        <a:prstGeom prst="ellipse">
          <a:avLst/>
        </a:prstGeom>
        <a:solidFill>
          <a:srgbClr val="047A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a:ea typeface="+mn-ea"/>
              <a:cs typeface="+mn-cs"/>
            </a:rPr>
            <a:t>Diagnostics phase</a:t>
          </a:r>
          <a:br>
            <a:rPr lang="en-GB" sz="1800" b="1" kern="1200" dirty="0">
              <a:latin typeface="Calibri" panose="020F0502020204030204"/>
              <a:ea typeface="+mn-ea"/>
              <a:cs typeface="+mn-cs"/>
            </a:rPr>
          </a:br>
          <a:r>
            <a:rPr lang="en-GB" sz="1600" b="0" kern="1200" dirty="0">
              <a:latin typeface="Calibri" panose="020F0502020204030204"/>
              <a:ea typeface="+mn-ea"/>
              <a:cs typeface="+mn-cs"/>
            </a:rPr>
            <a:t>Review of legal &amp; policy frameworks &amp; practice</a:t>
          </a:r>
          <a:br>
            <a:rPr lang="en-GB" sz="1600" b="0" kern="1200" dirty="0">
              <a:latin typeface="Calibri" panose="020F0502020204030204"/>
              <a:ea typeface="+mn-ea"/>
              <a:cs typeface="+mn-cs"/>
            </a:rPr>
          </a:br>
          <a:r>
            <a:rPr lang="en-GB" sz="1600" b="1" kern="1200" dirty="0">
              <a:latin typeface="Calibri" panose="020F0502020204030204"/>
              <a:ea typeface="+mn-ea"/>
              <a:cs typeface="+mn-cs"/>
            </a:rPr>
            <a:t>includes drivers</a:t>
          </a:r>
          <a:endParaRPr lang="fr-FR" sz="1400" b="1" kern="1200" dirty="0"/>
        </a:p>
      </dsp:txBody>
      <dsp:txXfrm>
        <a:off x="5438690" y="2370015"/>
        <a:ext cx="1547437" cy="1529976"/>
      </dsp:txXfrm>
    </dsp:sp>
    <dsp:sp modelId="{5E411C3F-0EF1-41DF-9EFD-AD5037793127}">
      <dsp:nvSpPr>
        <dsp:cNvPr id="0" name=""/>
        <dsp:cNvSpPr/>
      </dsp:nvSpPr>
      <dsp:spPr>
        <a:xfrm rot="8478715">
          <a:off x="4653740" y="3815479"/>
          <a:ext cx="583373" cy="668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rot="10800000">
        <a:off x="4809550" y="3894435"/>
        <a:ext cx="408361" cy="400963"/>
      </dsp:txXfrm>
    </dsp:sp>
    <dsp:sp modelId="{00C27D7B-319B-4E30-B57E-3863AAF28BE9}">
      <dsp:nvSpPr>
        <dsp:cNvPr id="0" name=""/>
        <dsp:cNvSpPr/>
      </dsp:nvSpPr>
      <dsp:spPr>
        <a:xfrm>
          <a:off x="2635246" y="4103855"/>
          <a:ext cx="2094550" cy="2114212"/>
        </a:xfrm>
        <a:prstGeom prst="ellipse">
          <a:avLst/>
        </a:prstGeom>
        <a:solidFill>
          <a:srgbClr val="05A3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latin typeface="Calibri" panose="020F0502020204030204"/>
              <a:ea typeface="+mn-ea"/>
              <a:cs typeface="+mn-cs"/>
            </a:rPr>
            <a:t>Development of integrated strategy &amp; institutional framework </a:t>
          </a:r>
          <a:endParaRPr lang="fr-FR" sz="1800" kern="1200" dirty="0"/>
        </a:p>
      </dsp:txBody>
      <dsp:txXfrm>
        <a:off x="2941986" y="4413474"/>
        <a:ext cx="1481070" cy="1494974"/>
      </dsp:txXfrm>
    </dsp:sp>
    <dsp:sp modelId="{A179F5DE-20DC-4805-9A40-4CE08DDD4EF8}">
      <dsp:nvSpPr>
        <dsp:cNvPr id="0" name=""/>
        <dsp:cNvSpPr/>
      </dsp:nvSpPr>
      <dsp:spPr>
        <a:xfrm rot="13199529">
          <a:off x="2169779" y="3804837"/>
          <a:ext cx="588889" cy="668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rot="10800000">
        <a:off x="2325788" y="3995261"/>
        <a:ext cx="412222" cy="400963"/>
      </dsp:txXfrm>
    </dsp:sp>
    <dsp:sp modelId="{5F2AA6B5-0163-41B9-ABAE-7BC607C2DA41}">
      <dsp:nvSpPr>
        <dsp:cNvPr id="0" name=""/>
        <dsp:cNvSpPr/>
      </dsp:nvSpPr>
      <dsp:spPr>
        <a:xfrm>
          <a:off x="103037" y="2003429"/>
          <a:ext cx="2185138" cy="2142685"/>
        </a:xfrm>
        <a:prstGeom prst="ellipse">
          <a:avLst/>
        </a:prstGeom>
        <a:solidFill>
          <a:srgbClr val="06BA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Calibri" panose="020F0502020204030204"/>
              <a:ea typeface="+mn-ea"/>
              <a:cs typeface="+mn-cs"/>
            </a:rPr>
            <a:t>Implementation &amp; monitoring</a:t>
          </a:r>
          <a:endParaRPr lang="fr-FR" sz="1700" kern="1200" dirty="0"/>
        </a:p>
      </dsp:txBody>
      <dsp:txXfrm>
        <a:off x="423043" y="2317218"/>
        <a:ext cx="1545126" cy="1515107"/>
      </dsp:txXfrm>
    </dsp:sp>
    <dsp:sp modelId="{A3F622B0-CEED-48BF-879E-00D04AE998AC}">
      <dsp:nvSpPr>
        <dsp:cNvPr id="0" name=""/>
        <dsp:cNvSpPr/>
      </dsp:nvSpPr>
      <dsp:spPr>
        <a:xfrm rot="19235070">
          <a:off x="2163268" y="1686617"/>
          <a:ext cx="629629" cy="668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2184748" y="1880238"/>
        <a:ext cx="440740" cy="400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7237-E1F7-4F27-8D94-ACC5F3C80846}">
      <dsp:nvSpPr>
        <dsp:cNvPr id="0" name=""/>
        <dsp:cNvSpPr/>
      </dsp:nvSpPr>
      <dsp:spPr>
        <a:xfrm>
          <a:off x="655509" y="424027"/>
          <a:ext cx="5635905" cy="5635905"/>
        </a:xfrm>
        <a:prstGeom prst="pie">
          <a:avLst>
            <a:gd name="adj1" fmla="val 16200000"/>
            <a:gd name="adj2" fmla="val 0"/>
          </a:avLst>
        </a:prstGeom>
        <a:solidFill>
          <a:srgbClr val="0248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r>
            <a:rPr lang="en-GB" sz="1800" kern="1200" dirty="0">
              <a:latin typeface="+mn-lt"/>
              <a:cs typeface="Calibri" panose="020F0502020204030204" pitchFamily="34" charset="0"/>
            </a:rPr>
            <a:t>Ministries, institutions, agencies </a:t>
          </a:r>
          <a:r>
            <a:rPr lang="en-GB" sz="1600" kern="1200" dirty="0">
              <a:latin typeface="+mn-lt"/>
              <a:cs typeface="Calibri" panose="020F0502020204030204" pitchFamily="34" charset="0"/>
            </a:rPr>
            <a:t>(including statistical agency)</a:t>
          </a:r>
        </a:p>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endParaRPr lang="en-GB" sz="1600" kern="1200" dirty="0">
            <a:latin typeface="+mn-lt"/>
            <a:cs typeface="Calibri" panose="020F0502020204030204" pitchFamily="34" charset="0"/>
          </a:endParaRPr>
        </a:p>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endParaRPr lang="fr-FR" sz="1800" kern="1200" dirty="0">
            <a:latin typeface="+mn-lt"/>
          </a:endParaRPr>
        </a:p>
      </dsp:txBody>
      <dsp:txXfrm>
        <a:off x="3537872" y="1466670"/>
        <a:ext cx="2079917" cy="1677352"/>
      </dsp:txXfrm>
    </dsp:sp>
    <dsp:sp modelId="{1082D2FE-059C-41F3-A092-C60B6A84D73F}">
      <dsp:nvSpPr>
        <dsp:cNvPr id="0" name=""/>
        <dsp:cNvSpPr/>
      </dsp:nvSpPr>
      <dsp:spPr>
        <a:xfrm>
          <a:off x="649350" y="512245"/>
          <a:ext cx="5635905" cy="5635905"/>
        </a:xfrm>
        <a:prstGeom prst="pie">
          <a:avLst>
            <a:gd name="adj1" fmla="val 0"/>
            <a:gd name="adj2" fmla="val 5400000"/>
          </a:avLst>
        </a:prstGeom>
        <a:solidFill>
          <a:srgbClr val="047A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endParaRPr lang="en-GB" sz="1800" kern="1200" dirty="0">
            <a:latin typeface="+mn-lt"/>
            <a:cs typeface="Calibri" panose="020F0502020204030204" pitchFamily="34" charset="0"/>
          </a:endParaRPr>
        </a:p>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endParaRPr lang="en-GB" sz="1800" kern="1200" dirty="0">
            <a:latin typeface="+mn-lt"/>
            <a:cs typeface="Calibri" panose="020F0502020204030204" pitchFamily="34" charset="0"/>
          </a:endParaRPr>
        </a:p>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r>
            <a:rPr lang="en-GB" sz="1800" kern="1200" dirty="0">
              <a:latin typeface="+mn-lt"/>
              <a:cs typeface="Calibri" panose="020F0502020204030204" pitchFamily="34" charset="0"/>
            </a:rPr>
            <a:t>Main workers and employers’ representative;</a:t>
          </a:r>
          <a:endParaRPr lang="fr-FR" sz="1800" kern="1200" dirty="0">
            <a:latin typeface="+mn-lt"/>
          </a:endParaRPr>
        </a:p>
      </dsp:txBody>
      <dsp:txXfrm>
        <a:off x="3567944" y="3430839"/>
        <a:ext cx="2079917" cy="1677352"/>
      </dsp:txXfrm>
    </dsp:sp>
    <dsp:sp modelId="{755A2ABE-8C6E-4B4B-97A7-E6082CD5E6E4}">
      <dsp:nvSpPr>
        <dsp:cNvPr id="0" name=""/>
        <dsp:cNvSpPr/>
      </dsp:nvSpPr>
      <dsp:spPr>
        <a:xfrm>
          <a:off x="506592" y="527237"/>
          <a:ext cx="5635905" cy="5635905"/>
        </a:xfrm>
        <a:prstGeom prst="pie">
          <a:avLst>
            <a:gd name="adj1" fmla="val 5400000"/>
            <a:gd name="adj2" fmla="val 10800000"/>
          </a:avLst>
        </a:prstGeom>
        <a:solidFill>
          <a:srgbClr val="05A3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endParaRPr lang="en-GB" sz="1800" kern="1200" dirty="0">
            <a:latin typeface="+mn-lt"/>
            <a:cs typeface="Calibri" panose="020F0502020204030204" pitchFamily="34" charset="0"/>
          </a:endParaRPr>
        </a:p>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endParaRPr lang="en-GB" sz="1800" kern="1200" dirty="0">
            <a:latin typeface="+mn-lt"/>
            <a:cs typeface="Calibri" panose="020F0502020204030204" pitchFamily="34" charset="0"/>
          </a:endParaRPr>
        </a:p>
        <a:p>
          <a:pPr marL="0" lvl="0" indent="0" algn="ctr" defTabSz="800100">
            <a:lnSpc>
              <a:spcPct val="90000"/>
            </a:lnSpc>
            <a:spcBef>
              <a:spcPct val="0"/>
            </a:spcBef>
            <a:spcAft>
              <a:spcPct val="35000"/>
            </a:spcAft>
            <a:buClr>
              <a:schemeClr val="accent1">
                <a:lumMod val="25000"/>
              </a:schemeClr>
            </a:buClr>
            <a:buFont typeface="Wingdings 2" panose="05020102010507070707" pitchFamily="18" charset="2"/>
            <a:buNone/>
          </a:pPr>
          <a:r>
            <a:rPr lang="en-GB" sz="1800" kern="1200" dirty="0">
              <a:latin typeface="+mn-lt"/>
              <a:cs typeface="Calibri" panose="020F0502020204030204" pitchFamily="34" charset="0"/>
            </a:rPr>
            <a:t>Main organizations of the informal economy</a:t>
          </a:r>
          <a:endParaRPr lang="fr-FR" sz="1800" kern="1200" dirty="0">
            <a:latin typeface="+mn-lt"/>
          </a:endParaRPr>
        </a:p>
      </dsp:txBody>
      <dsp:txXfrm>
        <a:off x="1143986" y="3445831"/>
        <a:ext cx="2079917" cy="1677352"/>
      </dsp:txXfrm>
    </dsp:sp>
    <dsp:sp modelId="{FA8A94A5-1A6C-4D0C-9F47-33C1EFD76CAD}">
      <dsp:nvSpPr>
        <dsp:cNvPr id="0" name=""/>
        <dsp:cNvSpPr/>
      </dsp:nvSpPr>
      <dsp:spPr>
        <a:xfrm>
          <a:off x="536744" y="407248"/>
          <a:ext cx="5635905" cy="5635905"/>
        </a:xfrm>
        <a:prstGeom prst="pie">
          <a:avLst>
            <a:gd name="adj1" fmla="val 10800000"/>
            <a:gd name="adj2" fmla="val 162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
              <a:schemeClr val="accent1">
                <a:lumMod val="25000"/>
              </a:schemeClr>
            </a:buClr>
            <a:buSzTx/>
            <a:buFont typeface="Wingdings 2" panose="05020102010507070707" pitchFamily="18" charset="2"/>
            <a:buNone/>
            <a:tabLst/>
            <a:defRPr/>
          </a:pPr>
          <a:r>
            <a:rPr lang="en-GB" sz="1800" kern="1200" dirty="0">
              <a:latin typeface="+mn-lt"/>
              <a:cs typeface="Calibri" panose="020F0502020204030204" pitchFamily="34" charset="0"/>
            </a:rPr>
            <a:t>Non-governmental actors both international and national</a:t>
          </a:r>
        </a:p>
        <a:p>
          <a:pPr marL="0" marR="0" lvl="0" indent="0" algn="ctr" defTabSz="914400" eaLnBrk="1" fontAlgn="auto" latinLnBrk="0" hangingPunct="1">
            <a:lnSpc>
              <a:spcPct val="100000"/>
            </a:lnSpc>
            <a:spcBef>
              <a:spcPct val="0"/>
            </a:spcBef>
            <a:spcAft>
              <a:spcPts val="0"/>
            </a:spcAft>
            <a:buClr>
              <a:schemeClr val="accent1">
                <a:lumMod val="25000"/>
              </a:schemeClr>
            </a:buClr>
            <a:buSzTx/>
            <a:buFont typeface="Wingdings 2" panose="05020102010507070707" pitchFamily="18" charset="2"/>
            <a:buNone/>
            <a:tabLst/>
            <a:defRPr/>
          </a:pPr>
          <a:endParaRPr lang="fr-FR" sz="1800" kern="1200" dirty="0">
            <a:latin typeface="+mn-lt"/>
          </a:endParaRPr>
        </a:p>
        <a:p>
          <a:pPr marL="0" lvl="0" algn="ctr" defTabSz="711200">
            <a:lnSpc>
              <a:spcPct val="90000"/>
            </a:lnSpc>
            <a:spcBef>
              <a:spcPct val="0"/>
            </a:spcBef>
            <a:spcAft>
              <a:spcPct val="35000"/>
            </a:spcAft>
            <a:buClr>
              <a:schemeClr val="accent1">
                <a:lumMod val="25000"/>
              </a:schemeClr>
            </a:buClr>
            <a:buFont typeface="Wingdings 2" panose="05020102010507070707" pitchFamily="18" charset="2"/>
            <a:buNone/>
          </a:pPr>
          <a:endParaRPr lang="fr-FR" sz="1800" kern="1200" dirty="0">
            <a:latin typeface="+mn-lt"/>
          </a:endParaRPr>
        </a:p>
      </dsp:txBody>
      <dsp:txXfrm>
        <a:off x="1174138" y="1447207"/>
        <a:ext cx="2079917" cy="16773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0.68825</cdr:x>
      <cdr:y>0.07634</cdr:y>
    </cdr:from>
    <cdr:to>
      <cdr:x>0.99583</cdr:x>
      <cdr:y>0.21837</cdr:y>
    </cdr:to>
    <cdr:sp macro="" textlink="">
      <cdr:nvSpPr>
        <cdr:cNvPr id="2" name="Rectangle 1">
          <a:extLst xmlns:a="http://schemas.openxmlformats.org/drawingml/2006/main">
            <a:ext uri="{FF2B5EF4-FFF2-40B4-BE49-F238E27FC236}">
              <a16:creationId xmlns:a16="http://schemas.microsoft.com/office/drawing/2014/main" id="{BE628B67-A666-453D-B96E-EB23F6B7D3CE}"/>
            </a:ext>
          </a:extLst>
        </cdr:cNvPr>
        <cdr:cNvSpPr/>
      </cdr:nvSpPr>
      <cdr:spPr>
        <a:xfrm xmlns:a="http://schemas.openxmlformats.org/drawingml/2006/main">
          <a:off x="3965853" y="343620"/>
          <a:ext cx="1772316" cy="639303"/>
        </a:xfrm>
        <a:prstGeom xmlns:a="http://schemas.openxmlformats.org/drawingml/2006/main" prst="rect">
          <a:avLst/>
        </a:prstGeom>
        <a:noFill xmlns:a="http://schemas.openxmlformats.org/drawingml/2006/main"/>
        <a:ln xmlns:a="http://schemas.openxmlformats.org/drawingml/2006/main">
          <a:solidFill>
            <a:srgbClr val="05BBB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0.68611</cdr:x>
      <cdr:y>0.27466</cdr:y>
    </cdr:from>
    <cdr:to>
      <cdr:x>0.99483</cdr:x>
      <cdr:y>0.35565</cdr:y>
    </cdr:to>
    <cdr:sp macro="" textlink="">
      <cdr:nvSpPr>
        <cdr:cNvPr id="4" name="Rectangle 3">
          <a:extLst xmlns:a="http://schemas.openxmlformats.org/drawingml/2006/main">
            <a:ext uri="{FF2B5EF4-FFF2-40B4-BE49-F238E27FC236}">
              <a16:creationId xmlns:a16="http://schemas.microsoft.com/office/drawing/2014/main" id="{6483D21F-30FC-4F97-B0DE-C14123A1C808}"/>
            </a:ext>
          </a:extLst>
        </cdr:cNvPr>
        <cdr:cNvSpPr/>
      </cdr:nvSpPr>
      <cdr:spPr>
        <a:xfrm xmlns:a="http://schemas.openxmlformats.org/drawingml/2006/main">
          <a:off x="3953496" y="1236306"/>
          <a:ext cx="1778883" cy="364524"/>
        </a:xfrm>
        <a:prstGeom xmlns:a="http://schemas.openxmlformats.org/drawingml/2006/main" prst="rect">
          <a:avLst/>
        </a:prstGeom>
        <a:noFill xmlns:a="http://schemas.openxmlformats.org/drawingml/2006/main"/>
        <a:ln xmlns:a="http://schemas.openxmlformats.org/drawingml/2006/main">
          <a:solidFill>
            <a:srgbClr val="025E5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0.79006</cdr:x>
      <cdr:y>0.21385</cdr:y>
    </cdr:from>
    <cdr:to>
      <cdr:x>0.84596</cdr:x>
      <cdr:y>0.28313</cdr:y>
    </cdr:to>
    <cdr:sp macro="" textlink="">
      <cdr:nvSpPr>
        <cdr:cNvPr id="5" name="ZoneTexte 4">
          <a:extLst xmlns:a="http://schemas.openxmlformats.org/drawingml/2006/main">
            <a:ext uri="{FF2B5EF4-FFF2-40B4-BE49-F238E27FC236}">
              <a16:creationId xmlns:a16="http://schemas.microsoft.com/office/drawing/2014/main" id="{0B462643-0D70-47C9-8EE3-4AC9906E96EF}"/>
            </a:ext>
          </a:extLst>
        </cdr:cNvPr>
        <cdr:cNvSpPr txBox="1"/>
      </cdr:nvSpPr>
      <cdr:spPr>
        <a:xfrm xmlns:a="http://schemas.openxmlformats.org/drawingml/2006/main">
          <a:off x="4405746" y="983648"/>
          <a:ext cx="311724" cy="318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a:sym typeface="Wingdings 2" panose="05020102010507070707" pitchFamily="18" charset="2"/>
            </a:rPr>
            <a:t></a:t>
          </a:r>
          <a:endParaRPr lang="fr-FR" sz="1600"/>
        </a:p>
      </cdr:txBody>
    </cdr:sp>
  </cdr:relSizeAnchor>
  <cdr:relSizeAnchor xmlns:cdr="http://schemas.openxmlformats.org/drawingml/2006/chartDrawing">
    <cdr:from>
      <cdr:x>0.79296</cdr:x>
      <cdr:y>0.37099</cdr:y>
    </cdr:from>
    <cdr:to>
      <cdr:x>0.87205</cdr:x>
      <cdr:y>0.4503</cdr:y>
    </cdr:to>
    <cdr:sp macro="" textlink="">
      <cdr:nvSpPr>
        <cdr:cNvPr id="6" name="ZoneTexte 1">
          <a:extLst xmlns:a="http://schemas.openxmlformats.org/drawingml/2006/main">
            <a:ext uri="{FF2B5EF4-FFF2-40B4-BE49-F238E27FC236}">
              <a16:creationId xmlns:a16="http://schemas.microsoft.com/office/drawing/2014/main" id="{BDF437AA-5F7B-4838-8CD7-66DF64C08F2B}"/>
            </a:ext>
          </a:extLst>
        </cdr:cNvPr>
        <cdr:cNvSpPr txBox="1"/>
      </cdr:nvSpPr>
      <cdr:spPr>
        <a:xfrm xmlns:a="http://schemas.openxmlformats.org/drawingml/2006/main">
          <a:off x="4421931" y="1706430"/>
          <a:ext cx="441042" cy="36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400" b="1">
              <a:sym typeface="Wingdings 2" panose="05020102010507070707" pitchFamily="18" charset="2"/>
            </a:rPr>
            <a:t>=</a:t>
          </a:r>
          <a:endParaRPr lang="fr-FR" sz="24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61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FB12D-9174-4772-BE61-7007A0BFD0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2842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46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9692F-F0A1-4A0E-AD06-97D597CC59A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41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9692F-F0A1-4A0E-AD06-97D597CC59A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48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94FA6-2A74-4A20-914F-2B96222C4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479331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59692F-F0A1-4A0E-AD06-97D597CC59A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2359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sym typeface="Helvetica Neue"/>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sym typeface="Helvetica Neue"/>
            </a:endParaRPr>
          </a:p>
        </p:txBody>
      </p:sp>
    </p:spTree>
    <p:extLst>
      <p:ext uri="{BB962C8B-B14F-4D97-AF65-F5344CB8AC3E}">
        <p14:creationId xmlns:p14="http://schemas.microsoft.com/office/powerpoint/2010/main" val="48506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effectLst/>
                <a:latin typeface="Calibri" panose="020F0502020204030204" pitchFamily="34" charset="0"/>
                <a:ea typeface="Calibri" panose="020F0502020204030204" pitchFamily="34" charset="0"/>
                <a:cs typeface="Times New Roman" panose="02020603050405020304" pitchFamily="18" charset="0"/>
              </a:rPr>
              <a:t>The ILO supports informal enterprises to become formal because this transition is a means to an end to create better jobs in sustainable, resilient enterprises. Enterprise formalization is often a requirement to formalize jobs and declare workers for social protection, thus contributing to decent work. Enterprise formalization also reduces unfair competition and enhances social cohesion.</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 sz="1200" dirty="0">
                <a:effectLst/>
                <a:latin typeface="Calibri" panose="020F0502020204030204" pitchFamily="34" charset="0"/>
                <a:ea typeface="Calibri" panose="020F0502020204030204" pitchFamily="34" charset="0"/>
                <a:cs typeface="Times New Roman" panose="02020603050405020304" pitchFamily="18" charset="0"/>
              </a:rPr>
              <a:t>The ILO's approach to promote enterprise formalization is based on a four-pronged strategy based on social dialogue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 sz="1200" dirty="0">
                <a:effectLst/>
                <a:latin typeface="Calibri" panose="020F0502020204030204" pitchFamily="34" charset="0"/>
                <a:ea typeface="Calibri" panose="020F0502020204030204" pitchFamily="34" charset="0"/>
                <a:cs typeface="Times New Roman" panose="02020603050405020304" pitchFamily="18" charset="0"/>
              </a:rPr>
              <a:t>Make it easier to register and comply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 sz="1200" dirty="0">
                <a:effectLst/>
                <a:latin typeface="Calibri" panose="020F0502020204030204" pitchFamily="34" charset="0"/>
                <a:ea typeface="Calibri" panose="020F0502020204030204" pitchFamily="34" charset="0"/>
                <a:cs typeface="Times New Roman" panose="02020603050405020304" pitchFamily="18" charset="0"/>
              </a:rPr>
              <a:t>Make it more attractive to formalize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 sz="1200" dirty="0">
                <a:effectLst/>
                <a:latin typeface="Calibri" panose="020F0502020204030204" pitchFamily="34" charset="0"/>
                <a:ea typeface="Calibri" panose="020F0502020204030204" pitchFamily="34" charset="0"/>
                <a:cs typeface="Times New Roman" panose="02020603050405020304" pitchFamily="18" charset="0"/>
              </a:rPr>
              <a:t>make it more feasible to formalize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 sz="1200" dirty="0">
                <a:effectLst/>
                <a:latin typeface="Calibri" panose="020F0502020204030204" pitchFamily="34" charset="0"/>
                <a:ea typeface="Calibri" panose="020F0502020204030204" pitchFamily="34" charset="0"/>
                <a:cs typeface="Times New Roman" panose="02020603050405020304" pitchFamily="18" charset="0"/>
              </a:rPr>
              <a:t>make it less attractive to be informal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77168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94FA6-2A74-4A20-914F-2B96222C45E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73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0773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699DE-7357-458B-8C62-69C837DCB5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22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699DE-7357-458B-8C62-69C837DCB5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45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B22F0-91C7-4252-98B9-DD1FC934BC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11149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B22F0-91C7-4252-98B9-DD1FC934BC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895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See</a:t>
            </a:r>
            <a:r>
              <a:rPr lang="fr-FR" dirty="0"/>
              <a:t> </a:t>
            </a:r>
            <a:r>
              <a:rPr lang="fr-FR" dirty="0" err="1"/>
              <a:t>legal</a:t>
            </a:r>
            <a:r>
              <a:rPr lang="fr-FR" dirty="0"/>
              <a:t> </a:t>
            </a:r>
            <a:r>
              <a:rPr lang="fr-FR" dirty="0" err="1"/>
              <a:t>framework</a:t>
            </a:r>
            <a:r>
              <a:rPr lang="fr-FR" dirty="0"/>
              <a:t> </a:t>
            </a:r>
            <a:r>
              <a:rPr lang="fr-FR" dirty="0" err="1"/>
              <a:t>indicators</a:t>
            </a:r>
            <a:r>
              <a:rPr lang="fr-FR" dirty="0"/>
              <a:t> in ILO </a:t>
            </a:r>
            <a:r>
              <a:rPr lang="fr-FR" dirty="0" err="1"/>
              <a:t>decent</a:t>
            </a:r>
            <a:r>
              <a:rPr lang="fr-FR" dirty="0"/>
              <a:t> </a:t>
            </a:r>
            <a:r>
              <a:rPr lang="fr-FR" dirty="0" err="1"/>
              <a:t>work</a:t>
            </a:r>
            <a:r>
              <a:rPr lang="fr-FR" dirty="0"/>
              <a:t> </a:t>
            </a:r>
            <a:r>
              <a:rPr lang="fr-FR" dirty="0" err="1"/>
              <a:t>indicators</a:t>
            </a:r>
            <a:endParaRPr lang="fr-FR" dirty="0"/>
          </a:p>
          <a:p>
            <a:r>
              <a:rPr lang="fr-FR" dirty="0"/>
              <a:t>Legal Framework Indicator 3. </a:t>
            </a:r>
            <a:r>
              <a:rPr lang="fr-FR" dirty="0" err="1"/>
              <a:t>Unemployment</a:t>
            </a:r>
            <a:r>
              <a:rPr lang="fr-FR" dirty="0"/>
              <a:t> </a:t>
            </a:r>
            <a:r>
              <a:rPr lang="fr-FR" dirty="0" err="1"/>
              <a:t>insurance</a:t>
            </a:r>
            <a:r>
              <a:rPr lang="fr-FR" dirty="0"/>
              <a:t>......................................................... Legal Framework Indicator 4. </a:t>
            </a:r>
            <a:r>
              <a:rPr lang="fr-FR" dirty="0" err="1"/>
              <a:t>Statutory</a:t>
            </a:r>
            <a:r>
              <a:rPr lang="fr-FR" dirty="0"/>
              <a:t> minimum </a:t>
            </a:r>
            <a:r>
              <a:rPr lang="fr-FR" dirty="0" err="1"/>
              <a:t>wage</a:t>
            </a:r>
            <a:r>
              <a:rPr lang="fr-FR" dirty="0"/>
              <a:t> .......................................................... Legal Framework Indicator 5. Maximum </a:t>
            </a:r>
            <a:r>
              <a:rPr lang="fr-FR" dirty="0" err="1"/>
              <a:t>hours</a:t>
            </a:r>
            <a:r>
              <a:rPr lang="fr-FR" dirty="0"/>
              <a:t> of </a:t>
            </a:r>
            <a:r>
              <a:rPr lang="fr-FR" dirty="0" err="1"/>
              <a:t>work</a:t>
            </a:r>
            <a:r>
              <a:rPr lang="fr-FR" dirty="0"/>
              <a:t> ........................................................... Legal Framework Indicator 6. </a:t>
            </a:r>
            <a:r>
              <a:rPr lang="fr-FR" dirty="0" err="1"/>
              <a:t>Paid</a:t>
            </a:r>
            <a:r>
              <a:rPr lang="fr-FR" dirty="0"/>
              <a:t> </a:t>
            </a:r>
            <a:r>
              <a:rPr lang="fr-FR" dirty="0" err="1"/>
              <a:t>annual</a:t>
            </a:r>
            <a:r>
              <a:rPr lang="fr-FR" dirty="0"/>
              <a:t> </a:t>
            </a:r>
            <a:r>
              <a:rPr lang="fr-FR" dirty="0" err="1"/>
              <a:t>leave</a:t>
            </a:r>
            <a:r>
              <a:rPr lang="fr-FR" dirty="0"/>
              <a:t>..................................................................... Legal Framework Indicator 7. </a:t>
            </a:r>
            <a:r>
              <a:rPr lang="fr-FR" dirty="0" err="1"/>
              <a:t>Maternity</a:t>
            </a:r>
            <a:r>
              <a:rPr lang="fr-FR" dirty="0"/>
              <a:t> </a:t>
            </a:r>
            <a:r>
              <a:rPr lang="fr-FR" dirty="0" err="1"/>
              <a:t>leave</a:t>
            </a:r>
            <a:r>
              <a:rPr lang="fr-FR" dirty="0"/>
              <a:t> ......................................................................... Legal Framework Indicator 8. Parental </a:t>
            </a:r>
            <a:r>
              <a:rPr lang="fr-FR" dirty="0" err="1"/>
              <a:t>leave</a:t>
            </a:r>
            <a:r>
              <a:rPr lang="fr-FR" dirty="0"/>
              <a:t> </a:t>
            </a:r>
          </a:p>
          <a:p>
            <a:r>
              <a:rPr lang="fr-FR" dirty="0" err="1"/>
              <a:t>Possibility</a:t>
            </a:r>
            <a:r>
              <a:rPr lang="fr-FR" dirty="0"/>
              <a:t> to </a:t>
            </a:r>
            <a:r>
              <a:rPr lang="fr-FR" dirty="0" err="1"/>
              <a:t>estimate</a:t>
            </a:r>
            <a:r>
              <a:rPr lang="fr-FR" dirty="0"/>
              <a:t> </a:t>
            </a:r>
            <a:r>
              <a:rPr lang="fr-FR" dirty="0" err="1"/>
              <a:t>legal</a:t>
            </a:r>
            <a:r>
              <a:rPr lang="fr-FR" dirty="0"/>
              <a:t> </a:t>
            </a:r>
            <a:r>
              <a:rPr lang="fr-FR" dirty="0" err="1"/>
              <a:t>coverage</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00470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err="1"/>
              <a:t>See</a:t>
            </a:r>
            <a:r>
              <a:rPr lang="fr-FR" dirty="0"/>
              <a:t> </a:t>
            </a:r>
            <a:r>
              <a:rPr lang="fr-FR" dirty="0" err="1"/>
              <a:t>legal</a:t>
            </a:r>
            <a:r>
              <a:rPr lang="fr-FR" dirty="0"/>
              <a:t> </a:t>
            </a:r>
            <a:r>
              <a:rPr lang="fr-FR" dirty="0" err="1"/>
              <a:t>framework</a:t>
            </a:r>
            <a:r>
              <a:rPr lang="fr-FR" dirty="0"/>
              <a:t> </a:t>
            </a:r>
            <a:r>
              <a:rPr lang="fr-FR" dirty="0" err="1"/>
              <a:t>indicators</a:t>
            </a:r>
            <a:r>
              <a:rPr lang="fr-FR" dirty="0"/>
              <a:t> in ILO </a:t>
            </a:r>
            <a:r>
              <a:rPr lang="fr-FR" dirty="0" err="1"/>
              <a:t>decent</a:t>
            </a:r>
            <a:r>
              <a:rPr lang="fr-FR" dirty="0"/>
              <a:t> </a:t>
            </a:r>
            <a:r>
              <a:rPr lang="fr-FR" dirty="0" err="1"/>
              <a:t>work</a:t>
            </a:r>
            <a:r>
              <a:rPr lang="fr-FR" dirty="0"/>
              <a:t> </a:t>
            </a:r>
            <a:r>
              <a:rPr lang="fr-FR" dirty="0" err="1"/>
              <a:t>indicators</a:t>
            </a:r>
            <a:endParaRPr lang="fr-FR" dirty="0"/>
          </a:p>
          <a:p>
            <a:r>
              <a:rPr lang="fr-FR" dirty="0"/>
              <a:t>Legal Framework Indicator 3. </a:t>
            </a:r>
            <a:r>
              <a:rPr lang="fr-FR" dirty="0" err="1"/>
              <a:t>Unemployment</a:t>
            </a:r>
            <a:r>
              <a:rPr lang="fr-FR" dirty="0"/>
              <a:t> </a:t>
            </a:r>
            <a:r>
              <a:rPr lang="fr-FR" dirty="0" err="1"/>
              <a:t>insurance</a:t>
            </a:r>
            <a:r>
              <a:rPr lang="fr-FR" dirty="0"/>
              <a:t>......................................................... Legal Framework Indicator 4. </a:t>
            </a:r>
            <a:r>
              <a:rPr lang="fr-FR" dirty="0" err="1"/>
              <a:t>Statutory</a:t>
            </a:r>
            <a:r>
              <a:rPr lang="fr-FR" dirty="0"/>
              <a:t> minimum </a:t>
            </a:r>
            <a:r>
              <a:rPr lang="fr-FR" dirty="0" err="1"/>
              <a:t>wage</a:t>
            </a:r>
            <a:r>
              <a:rPr lang="fr-FR" dirty="0"/>
              <a:t> .......................................................... Legal Framework Indicator 5. Maximum </a:t>
            </a:r>
            <a:r>
              <a:rPr lang="fr-FR" dirty="0" err="1"/>
              <a:t>hours</a:t>
            </a:r>
            <a:r>
              <a:rPr lang="fr-FR" dirty="0"/>
              <a:t> of </a:t>
            </a:r>
            <a:r>
              <a:rPr lang="fr-FR" dirty="0" err="1"/>
              <a:t>work</a:t>
            </a:r>
            <a:r>
              <a:rPr lang="fr-FR" dirty="0"/>
              <a:t> ........................................................... Legal Framework Indicator 6. </a:t>
            </a:r>
            <a:r>
              <a:rPr lang="fr-FR" dirty="0" err="1"/>
              <a:t>Paid</a:t>
            </a:r>
            <a:r>
              <a:rPr lang="fr-FR" dirty="0"/>
              <a:t> </a:t>
            </a:r>
            <a:r>
              <a:rPr lang="fr-FR" dirty="0" err="1"/>
              <a:t>annual</a:t>
            </a:r>
            <a:r>
              <a:rPr lang="fr-FR" dirty="0"/>
              <a:t> </a:t>
            </a:r>
            <a:r>
              <a:rPr lang="fr-FR" dirty="0" err="1"/>
              <a:t>leave</a:t>
            </a:r>
            <a:r>
              <a:rPr lang="fr-FR" dirty="0"/>
              <a:t>..................................................................... Legal Framework Indicator 7. </a:t>
            </a:r>
            <a:r>
              <a:rPr lang="fr-FR" dirty="0" err="1"/>
              <a:t>Maternity</a:t>
            </a:r>
            <a:r>
              <a:rPr lang="fr-FR" dirty="0"/>
              <a:t> </a:t>
            </a:r>
            <a:r>
              <a:rPr lang="fr-FR" dirty="0" err="1"/>
              <a:t>leave</a:t>
            </a:r>
            <a:r>
              <a:rPr lang="fr-FR" dirty="0"/>
              <a:t> ......................................................................... Legal Framework Indicator 8. Parental </a:t>
            </a:r>
            <a:r>
              <a:rPr lang="fr-FR" dirty="0" err="1"/>
              <a:t>leave</a:t>
            </a:r>
            <a:r>
              <a:rPr lang="fr-FR" dirty="0"/>
              <a:t> </a:t>
            </a:r>
          </a:p>
          <a:p>
            <a:r>
              <a:rPr lang="fr-FR" dirty="0" err="1"/>
              <a:t>Possibility</a:t>
            </a:r>
            <a:r>
              <a:rPr lang="fr-FR" dirty="0"/>
              <a:t> to </a:t>
            </a:r>
            <a:r>
              <a:rPr lang="fr-FR" dirty="0" err="1"/>
              <a:t>estimate</a:t>
            </a:r>
            <a:r>
              <a:rPr lang="fr-FR" dirty="0"/>
              <a:t> </a:t>
            </a:r>
            <a:r>
              <a:rPr lang="fr-FR" dirty="0" err="1"/>
              <a:t>legal</a:t>
            </a:r>
            <a:r>
              <a:rPr lang="fr-FR" dirty="0"/>
              <a:t> </a:t>
            </a:r>
            <a:r>
              <a:rPr lang="fr-FR" dirty="0" err="1"/>
              <a:t>coverage</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26FEE-2901-4F80-B040-94DEDE5C3ECF}"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0470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Total coverage gap:  Domestic workers in informal employment = </a:t>
            </a:r>
          </a:p>
          <a:p>
            <a:r>
              <a:rPr lang="en-US" dirty="0"/>
              <a:t>Legal coverage gap: Domestic workers not covered by social security laws (considering employment-related pension coverage) + </a:t>
            </a:r>
          </a:p>
          <a:p>
            <a:r>
              <a:rPr lang="en-US" dirty="0"/>
              <a:t>Implementation gap: Domestic workers included under the scope of social security laws (legally entitled to pension benefits) but not covered in practice.</a:t>
            </a:r>
          </a:p>
          <a:p>
            <a:endParaRPr lang="fr-FR" dirty="0"/>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18.8 per cent are formally employed (14.2 million), 53.9 per cent are excluded from labour and social security laws (40.7 million) and 27.3 per cent (20.7 million) are covered by labour and social security laws, but are still informal due to implementation gaps. </a:t>
            </a:r>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means that of the 61.4 million domestic workers in informal employment, 66 per cent will require a first step towards formalization their inclusion in the scope of labour and social security laws. This is a prerequisite first step for the implementation of these laws and their effective access to protections. For the remaining 34 per cent of informal domestic workers, who are already included in the scope of social security and labour laws, the source of informality is the lack of application of such laws in practice.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57632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3.emf"/></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10.xml"/><Relationship Id="rId4" Type="http://schemas.openxmlformats.org/officeDocument/2006/relationships/image" Target="../media/image3.emf"/></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2.xml"/><Relationship Id="rId1" Type="http://schemas.openxmlformats.org/officeDocument/2006/relationships/tags" Target="../tags/tag24.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14.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14.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1.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3.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9.xml"/><Relationship Id="rId4" Type="http://schemas.openxmlformats.org/officeDocument/2006/relationships/image" Target="../media/image3.e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24136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7706295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542925" indent="-542925">
              <a:defRPr sz="28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8" y="1890711"/>
            <a:ext cx="5360400" cy="4574743"/>
          </a:xfrm>
        </p:spPr>
        <p:txBody>
          <a:bodyPr lIns="36000" tIns="36000" rIns="36000" bIns="36000"/>
          <a:lstStyle>
            <a:lvl1pPr>
              <a:spcBef>
                <a:spcPts val="600"/>
              </a:spcBef>
              <a:defRPr>
                <a:solidFill>
                  <a:schemeClr val="tx2">
                    <a:lumMod val="85000"/>
                    <a:lumOff val="15000"/>
                  </a:schemeClr>
                </a:solidFill>
              </a:defRPr>
            </a:lvl1pPr>
            <a:lvl2pPr>
              <a:spcBef>
                <a:spcPts val="600"/>
              </a:spcBef>
              <a:defRPr>
                <a:solidFill>
                  <a:schemeClr val="tx2">
                    <a:lumMod val="85000"/>
                    <a:lumOff val="15000"/>
                  </a:schemeClr>
                </a:solidFill>
              </a:defRPr>
            </a:lvl2pPr>
            <a:lvl3pPr>
              <a:spcBef>
                <a:spcPts val="600"/>
              </a:spcBef>
              <a:defRPr>
                <a:solidFill>
                  <a:schemeClr val="tx2">
                    <a:lumMod val="85000"/>
                    <a:lumOff val="15000"/>
                  </a:schemeClr>
                </a:solidFill>
              </a:defRPr>
            </a:lvl3pPr>
            <a:lvl4pPr marL="452438" indent="-180975">
              <a:spcBef>
                <a:spcPts val="600"/>
              </a:spcBef>
              <a:buClr>
                <a:schemeClr val="tx2">
                  <a:lumMod val="75000"/>
                  <a:lumOff val="25000"/>
                </a:schemeClr>
              </a:buClr>
              <a:buFont typeface="Wingdings 2" panose="05020102010507070707" pitchFamily="18" charset="2"/>
              <a:buChar char="Ò"/>
              <a:tabLst>
                <a:tab pos="180975" algn="l"/>
              </a:tabLst>
              <a:defRPr sz="1600"/>
            </a:lvl4pPr>
            <a:lvl5pPr marL="452438" indent="-180975">
              <a:spcBef>
                <a:spcPts val="600"/>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1"/>
            <a:ext cx="5360400" cy="4574743"/>
          </a:xfrm>
        </p:spPr>
        <p:txBody>
          <a:bodyPr lIns="36000" tIns="36000" rIns="36000" bIns="36000"/>
          <a:lstStyle>
            <a:lvl1pPr>
              <a:spcBef>
                <a:spcPts val="600"/>
              </a:spcBef>
              <a:defRPr>
                <a:solidFill>
                  <a:schemeClr val="tx2">
                    <a:lumMod val="85000"/>
                    <a:lumOff val="15000"/>
                  </a:schemeClr>
                </a:solidFill>
              </a:defRPr>
            </a:lvl1pPr>
            <a:lvl2pPr>
              <a:spcBef>
                <a:spcPts val="600"/>
              </a:spcBef>
              <a:defRPr>
                <a:solidFill>
                  <a:schemeClr val="tx2">
                    <a:lumMod val="85000"/>
                    <a:lumOff val="15000"/>
                  </a:schemeClr>
                </a:solidFill>
              </a:defRPr>
            </a:lvl2pPr>
            <a:lvl3pPr>
              <a:spcBef>
                <a:spcPts val="600"/>
              </a:spcBef>
              <a:defRPr>
                <a:solidFill>
                  <a:schemeClr val="tx2">
                    <a:lumMod val="85000"/>
                    <a:lumOff val="15000"/>
                  </a:schemeClr>
                </a:solidFill>
              </a:defRPr>
            </a:lvl3pPr>
            <a:lvl4pPr marL="452438" indent="-180975">
              <a:spcBef>
                <a:spcPts val="600"/>
              </a:spcBef>
              <a:buClr>
                <a:schemeClr val="tx2">
                  <a:lumMod val="75000"/>
                  <a:lumOff val="25000"/>
                </a:schemeClr>
              </a:buClr>
              <a:buFont typeface="Wingdings 2" panose="05020102010507070707" pitchFamily="18" charset="2"/>
              <a:buChar char="Ò"/>
              <a:tabLst>
                <a:tab pos="180975" algn="l"/>
              </a:tabLst>
              <a:defRPr sz="1600"/>
            </a:lvl4pPr>
            <a:lvl5pPr marL="452438" indent="-180975">
              <a:spcBef>
                <a:spcPts val="600"/>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0361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2196938" y="476975"/>
            <a:ext cx="8858989" cy="720000"/>
          </a:xfrm>
        </p:spPr>
        <p:txBody>
          <a:bodyPr/>
          <a:lstStyle>
            <a:lvl1pPr>
              <a:defRPr>
                <a:solidFill>
                  <a:schemeClr val="tx2">
                    <a:lumMod val="75000"/>
                    <a:lumOff val="2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9015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42842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7919505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40377101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21748909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41247303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5420471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958626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94155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136335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4702636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40" y="2873022"/>
            <a:ext cx="7200000" cy="608525"/>
          </a:xfrm>
        </p:spPr>
        <p:txBody>
          <a:bodyPr wrap="square" bIns="54000" anchor="t" anchorCtr="0">
            <a:noAutofit/>
          </a:bodyPr>
          <a:lstStyle>
            <a:lvl1pPr algn="l">
              <a:defRPr sz="3000"/>
            </a:lvl1pPr>
          </a:lstStyle>
          <a:p>
            <a:r>
              <a:rPr lang="en-US"/>
              <a:t>Click to edit Master title style</a:t>
            </a:r>
            <a:endParaRPr lang="en-GB"/>
          </a:p>
        </p:txBody>
      </p:sp>
      <p:sp>
        <p:nvSpPr>
          <p:cNvPr id="3" name="Subtitle 2"/>
          <p:cNvSpPr>
            <a:spLocks noGrp="1"/>
          </p:cNvSpPr>
          <p:nvPr>
            <p:ph type="subTitle" idx="1"/>
          </p:nvPr>
        </p:nvSpPr>
        <p:spPr>
          <a:xfrm>
            <a:off x="490540" y="3481539"/>
            <a:ext cx="7200000" cy="1655762"/>
          </a:xfrm>
        </p:spPr>
        <p:txBody>
          <a:bodyPr>
            <a:noAutofit/>
          </a:bodyPr>
          <a:lstStyle>
            <a:lvl1pPr marL="0" indent="0" algn="l">
              <a:lnSpc>
                <a:spcPct val="90000"/>
              </a:lnSpc>
              <a:spcAft>
                <a:spcPts val="900"/>
              </a:spcAft>
              <a:buNone/>
              <a:defRPr sz="3000" b="0">
                <a:solidFill>
                  <a:schemeClr val="accent1"/>
                </a:solidFill>
              </a:defRPr>
            </a:lvl1pPr>
            <a:lvl2pPr marL="0" indent="0" algn="l">
              <a:buNone/>
              <a:defRPr sz="1050">
                <a:solidFill>
                  <a:schemeClr val="accent1"/>
                </a:solidFill>
              </a:defRPr>
            </a:lvl2pPr>
            <a:lvl3pPr marL="685814" indent="0" algn="ctr">
              <a:buNone/>
              <a:defRPr sz="1350"/>
            </a:lvl3pPr>
            <a:lvl4pPr marL="1028721" indent="0" algn="ctr">
              <a:buNone/>
              <a:defRPr sz="1200"/>
            </a:lvl4pPr>
            <a:lvl5pPr marL="1371629" indent="0" algn="ctr">
              <a:buNone/>
              <a:defRPr sz="1200"/>
            </a:lvl5pPr>
            <a:lvl6pPr marL="1714535" indent="0" algn="ctr">
              <a:buNone/>
              <a:defRPr sz="1200"/>
            </a:lvl6pPr>
            <a:lvl7pPr marL="2057442" indent="0" algn="ctr">
              <a:buNone/>
              <a:defRPr sz="1200"/>
            </a:lvl7pPr>
            <a:lvl8pPr marL="2400350" indent="0" algn="ctr">
              <a:buNone/>
              <a:defRPr sz="1200"/>
            </a:lvl8pPr>
            <a:lvl9pPr marL="2743257"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490541" y="6180035"/>
            <a:ext cx="2743200" cy="216000"/>
          </a:xfrm>
        </p:spPr>
        <p:txBody>
          <a:bodyPr anchor="b" anchorCtr="0">
            <a:noAutofit/>
          </a:bodyPr>
          <a:lstStyle>
            <a:lvl1pPr>
              <a:defRPr sz="749">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41" y="685800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40" y="146203"/>
            <a:ext cx="1751731" cy="63152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749">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2644684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5143236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42" y="2393957"/>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9" y="3244438"/>
            <a:ext cx="7619999" cy="3623095"/>
          </a:xfrm>
          <a:prstGeom prst="rect">
            <a:avLst/>
          </a:prstGeom>
        </p:spPr>
      </p:pic>
      <p:sp>
        <p:nvSpPr>
          <p:cNvPr id="10" name="Text Placeholder 9"/>
          <p:cNvSpPr>
            <a:spLocks noGrp="1"/>
          </p:cNvSpPr>
          <p:nvPr>
            <p:ph type="body" sz="quarter" idx="13"/>
          </p:nvPr>
        </p:nvSpPr>
        <p:spPr>
          <a:xfrm>
            <a:off x="490539" y="4796728"/>
            <a:ext cx="3412800" cy="560332"/>
          </a:xfrm>
        </p:spPr>
        <p:txBody>
          <a:bodyPr tIns="108000">
            <a:spAutoFit/>
          </a:bodyPr>
          <a:lstStyle>
            <a:lvl1pPr marL="367207" indent="-367207">
              <a:buSzPct val="150000"/>
              <a:buFontTx/>
              <a:buBlip>
                <a:blip r:embed="rId3"/>
              </a:buBlip>
              <a:defRPr b="0">
                <a:solidFill>
                  <a:schemeClr val="tx1"/>
                </a:solidFill>
              </a:defRPr>
            </a:lvl1pPr>
            <a:lvl2pPr marL="502211" indent="-135002">
              <a:buClr>
                <a:schemeClr val="accent2"/>
              </a:buClr>
              <a:buSzPct val="80000"/>
              <a:buFont typeface="Wingdings 3" panose="05040102010807070707" pitchFamily="18" charset="2"/>
              <a:buChar char="u"/>
              <a:defRPr sz="74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85623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1" y="2538000"/>
            <a:ext cx="7499351"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749"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42" y="2393957"/>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2" y="6870451"/>
            <a:ext cx="7505700" cy="115288"/>
          </a:xfrm>
          <a:prstGeom prst="rect">
            <a:avLst/>
          </a:prstGeom>
          <a:noFill/>
        </p:spPr>
        <p:txBody>
          <a:bodyPr wrap="square" lIns="0" tIns="0" rIns="0" bIns="0" rtlCol="0">
            <a:spAutoFit/>
          </a:bodyPr>
          <a:lstStyle/>
          <a:p>
            <a:pPr algn="r"/>
            <a:r>
              <a:rPr lang="en-GB" sz="749"/>
              <a:t>NB Manually place “ilo.org” device in front of image</a:t>
            </a:r>
          </a:p>
        </p:txBody>
      </p:sp>
    </p:spTree>
    <p:extLst>
      <p:ext uri="{BB962C8B-B14F-4D97-AF65-F5344CB8AC3E}">
        <p14:creationId xmlns:p14="http://schemas.microsoft.com/office/powerpoint/2010/main" val="8157691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42" y="2393957"/>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2" y="6870451"/>
            <a:ext cx="7505700" cy="115288"/>
          </a:xfrm>
          <a:prstGeom prst="rect">
            <a:avLst/>
          </a:prstGeom>
          <a:noFill/>
        </p:spPr>
        <p:txBody>
          <a:bodyPr wrap="square" lIns="0" tIns="0" rIns="0" bIns="0" rtlCol="0">
            <a:spAutoFit/>
          </a:bodyPr>
          <a:lstStyle/>
          <a:p>
            <a:pPr algn="r"/>
            <a:r>
              <a:rPr lang="en-GB" sz="749"/>
              <a:t>NB Manually place “ilo.org” device in front of image</a:t>
            </a:r>
          </a:p>
        </p:txBody>
      </p:sp>
      <p:sp>
        <p:nvSpPr>
          <p:cNvPr id="10" name="Picture Placeholder 9"/>
          <p:cNvSpPr>
            <a:spLocks noGrp="1"/>
          </p:cNvSpPr>
          <p:nvPr>
            <p:ph type="pic" sz="quarter" idx="13" hasCustomPrompt="1"/>
          </p:nvPr>
        </p:nvSpPr>
        <p:spPr>
          <a:xfrm>
            <a:off x="8289134"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749">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41"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749" b="0">
                <a:solidFill>
                  <a:schemeClr val="bg1"/>
                </a:solidFill>
              </a:defRPr>
            </a:lvl1pPr>
            <a:lvl2pPr>
              <a:defRPr sz="749">
                <a:solidFill>
                  <a:schemeClr val="bg1"/>
                </a:solidFill>
              </a:defRPr>
            </a:lvl2pPr>
            <a:lvl3pPr>
              <a:defRPr sz="749">
                <a:solidFill>
                  <a:schemeClr val="bg1"/>
                </a:solidFill>
              </a:defRPr>
            </a:lvl3pPr>
            <a:lvl4pPr>
              <a:defRPr sz="749">
                <a:solidFill>
                  <a:schemeClr val="bg1"/>
                </a:solidFill>
              </a:defRPr>
            </a:lvl4pPr>
            <a:lvl5pPr>
              <a:defRPr sz="74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31740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40"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3" y="2393956"/>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1017847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2" y="2393956"/>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3" y="2393956"/>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9558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2" y="2393956"/>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4" y="2393957"/>
            <a:ext cx="3412801" cy="3482975"/>
          </a:xfrm>
        </p:spPr>
        <p:txBody>
          <a:bodyPr tIns="54000"/>
          <a:lstStyle>
            <a:lvl1pPr marL="270006" indent="-270006">
              <a:lnSpc>
                <a:spcPct val="80000"/>
              </a:lnSpc>
              <a:spcBef>
                <a:spcPts val="2400"/>
              </a:spcBef>
              <a:spcAft>
                <a:spcPts val="0"/>
              </a:spcAft>
              <a:buClr>
                <a:schemeClr val="accent2"/>
              </a:buClr>
              <a:buFontTx/>
              <a:buBlip>
                <a:blip r:embed="rId2"/>
              </a:buBlip>
              <a:defRPr sz="4501" b="0" spc="-150" baseline="0">
                <a:solidFill>
                  <a:schemeClr val="accent1"/>
                </a:solidFill>
              </a:defRPr>
            </a:lvl1pPr>
            <a:lvl2pPr marL="270006" indent="0">
              <a:lnSpc>
                <a:spcPct val="100000"/>
              </a:lnSpc>
              <a:spcBef>
                <a:spcPts val="0"/>
              </a:spcBef>
              <a:spcAft>
                <a:spcPts val="0"/>
              </a:spcAft>
              <a:buFontTx/>
              <a:buNone/>
              <a:defRPr sz="749"/>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3602742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40" y="2393950"/>
            <a:ext cx="7380000" cy="3482976"/>
          </a:xfrm>
        </p:spPr>
        <p:txBody>
          <a:bodyPr tIns="0">
            <a:noAutofit/>
          </a:bodyPr>
          <a:lstStyle>
            <a:lvl1pPr marL="367207" indent="-367207">
              <a:buSzPct val="120000"/>
              <a:buFontTx/>
              <a:buBlip>
                <a:blip r:embed="rId2"/>
              </a:buBlip>
              <a:defRPr sz="1725" b="0">
                <a:solidFill>
                  <a:schemeClr val="tx1"/>
                </a:solidFill>
              </a:defRPr>
            </a:lvl1pPr>
            <a:lvl2pPr marL="367207" indent="0">
              <a:buClr>
                <a:schemeClr val="accent2"/>
              </a:buClr>
              <a:buSzPct val="80000"/>
              <a:buFont typeface="Wingdings 3" panose="05040102010807070707" pitchFamily="18" charset="2"/>
              <a:buNone/>
              <a:defRPr sz="1725" baseline="0"/>
            </a:lvl2pPr>
            <a:lvl3pPr marL="502211" indent="-135002">
              <a:spcBef>
                <a:spcPts val="1350"/>
              </a:spcBef>
              <a:defRPr sz="749"/>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749">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419193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80222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92" y="6867374"/>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380404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41" y="6866325"/>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1" y="4601106"/>
            <a:ext cx="3905251"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30" y="2238"/>
            <a:ext cx="8999023"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38729604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41" y="6866325"/>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9440081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bg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41" y="687045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1982770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1" y="1085569"/>
            <a:ext cx="13604217" cy="5784889"/>
          </a:xfrm>
          <a:prstGeom prst="rect">
            <a:avLst/>
          </a:prstGeom>
        </p:spPr>
      </p:pic>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5868000" cy="648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6" y="687045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07324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736261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3696809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80" y="1484793"/>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98039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542936" indent="-542936">
              <a:defRPr sz="28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8" y="1890717"/>
            <a:ext cx="5360400" cy="4574743"/>
          </a:xfrm>
        </p:spPr>
        <p:txBody>
          <a:bodyPr lIns="36000" tIns="36000" rIns="36000" bIns="36000"/>
          <a:lstStyle>
            <a:lvl1pPr>
              <a:spcBef>
                <a:spcPts val="601"/>
              </a:spcBef>
              <a:defRPr>
                <a:solidFill>
                  <a:schemeClr val="tx2">
                    <a:lumMod val="85000"/>
                    <a:lumOff val="15000"/>
                  </a:schemeClr>
                </a:solidFill>
              </a:defRPr>
            </a:lvl1pPr>
            <a:lvl2pPr>
              <a:spcBef>
                <a:spcPts val="601"/>
              </a:spcBef>
              <a:defRPr>
                <a:solidFill>
                  <a:schemeClr val="tx2">
                    <a:lumMod val="85000"/>
                    <a:lumOff val="15000"/>
                  </a:schemeClr>
                </a:solidFill>
              </a:defRPr>
            </a:lvl2pPr>
            <a:lvl3pPr>
              <a:spcBef>
                <a:spcPts val="601"/>
              </a:spcBef>
              <a:defRPr>
                <a:solidFill>
                  <a:schemeClr val="tx2">
                    <a:lumMod val="85000"/>
                    <a:lumOff val="15000"/>
                  </a:schemeClr>
                </a:solidFill>
              </a:defRPr>
            </a:lvl3pPr>
            <a:lvl4pPr marL="452447" indent="-180979">
              <a:spcBef>
                <a:spcPts val="601"/>
              </a:spcBef>
              <a:buClr>
                <a:schemeClr val="tx2">
                  <a:lumMod val="75000"/>
                  <a:lumOff val="25000"/>
                </a:schemeClr>
              </a:buClr>
              <a:buFont typeface="Wingdings 2" panose="05020102010507070707" pitchFamily="18" charset="2"/>
              <a:buChar char="Ò"/>
              <a:tabLst>
                <a:tab pos="180979" algn="l"/>
              </a:tabLst>
              <a:defRPr sz="1600"/>
            </a:lvl4pPr>
            <a:lvl5pPr marL="452447" indent="-180979">
              <a:spcBef>
                <a:spcPts val="601"/>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defTabSz="914419">
              <a:defRPr/>
            </a:pPr>
            <a:r>
              <a:rPr lang="en-GB" sz="1801">
                <a:solidFill>
                  <a:prstClr val="black"/>
                </a:solidFill>
                <a:latin typeface="Calibri"/>
              </a:rPr>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7"/>
            <a:ext cx="5360400" cy="4574743"/>
          </a:xfrm>
        </p:spPr>
        <p:txBody>
          <a:bodyPr lIns="36000" tIns="36000" rIns="36000" bIns="36000"/>
          <a:lstStyle>
            <a:lvl1pPr>
              <a:spcBef>
                <a:spcPts val="601"/>
              </a:spcBef>
              <a:defRPr>
                <a:solidFill>
                  <a:schemeClr val="tx2">
                    <a:lumMod val="85000"/>
                    <a:lumOff val="15000"/>
                  </a:schemeClr>
                </a:solidFill>
              </a:defRPr>
            </a:lvl1pPr>
            <a:lvl2pPr>
              <a:spcBef>
                <a:spcPts val="601"/>
              </a:spcBef>
              <a:defRPr>
                <a:solidFill>
                  <a:schemeClr val="tx2">
                    <a:lumMod val="85000"/>
                    <a:lumOff val="15000"/>
                  </a:schemeClr>
                </a:solidFill>
              </a:defRPr>
            </a:lvl2pPr>
            <a:lvl3pPr>
              <a:spcBef>
                <a:spcPts val="601"/>
              </a:spcBef>
              <a:defRPr>
                <a:solidFill>
                  <a:schemeClr val="tx2">
                    <a:lumMod val="85000"/>
                    <a:lumOff val="15000"/>
                  </a:schemeClr>
                </a:solidFill>
              </a:defRPr>
            </a:lvl3pPr>
            <a:lvl4pPr marL="452447" indent="-180979">
              <a:spcBef>
                <a:spcPts val="601"/>
              </a:spcBef>
              <a:buClr>
                <a:schemeClr val="tx2">
                  <a:lumMod val="75000"/>
                  <a:lumOff val="25000"/>
                </a:schemeClr>
              </a:buClr>
              <a:buFont typeface="Wingdings 2" panose="05020102010507070707" pitchFamily="18" charset="2"/>
              <a:buChar char="Ò"/>
              <a:tabLst>
                <a:tab pos="180979" algn="l"/>
              </a:tabLst>
              <a:defRPr sz="1600"/>
            </a:lvl4pPr>
            <a:lvl5pPr marL="452447" indent="-180979">
              <a:spcBef>
                <a:spcPts val="601"/>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61443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2" name="Image 5" descr="Une image contenant arbre&#10;&#10;Description générée avec un niveau de confiance très élevé">
            <a:extLst>
              <a:ext uri="{FF2B5EF4-FFF2-40B4-BE49-F238E27FC236}">
                <a16:creationId xmlns:a16="http://schemas.microsoft.com/office/drawing/2014/main" id="{0021C6F9-6950-5A8E-ABAA-6BF687D648F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517" y="1585874"/>
            <a:ext cx="7228821" cy="3671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ZoneTexte 1">
            <a:extLst>
              <a:ext uri="{FF2B5EF4-FFF2-40B4-BE49-F238E27FC236}">
                <a16:creationId xmlns:a16="http://schemas.microsoft.com/office/drawing/2014/main" id="{6808F436-437B-8DCA-26B8-CAE5BE222B54}"/>
              </a:ext>
            </a:extLst>
          </p:cNvPr>
          <p:cNvSpPr txBox="1"/>
          <p:nvPr userDrawn="1"/>
        </p:nvSpPr>
        <p:spPr>
          <a:xfrm rot="21243889">
            <a:off x="39981" y="788132"/>
            <a:ext cx="6345700" cy="769441"/>
          </a:xfrm>
          <a:prstGeom prst="rect">
            <a:avLst/>
          </a:prstGeom>
          <a:noFill/>
        </p:spPr>
        <p:txBody>
          <a:bodyPr wrap="square" rtlCol="0">
            <a:spAutoFit/>
          </a:bodyPr>
          <a:lstStyle/>
          <a:p>
            <a:pPr algn="ctr"/>
            <a:r>
              <a:rPr lang="fr-FR" sz="2400" b="1" dirty="0">
                <a:solidFill>
                  <a:schemeClr val="tx2">
                    <a:lumMod val="60000"/>
                    <a:lumOff val="40000"/>
                  </a:schemeClr>
                </a:solidFill>
              </a:rPr>
              <a:t>2 billion </a:t>
            </a:r>
            <a:r>
              <a:rPr lang="fr-FR" sz="2000" dirty="0" err="1">
                <a:solidFill>
                  <a:schemeClr val="tx2">
                    <a:lumMod val="60000"/>
                    <a:lumOff val="40000"/>
                  </a:schemeClr>
                </a:solidFill>
              </a:rPr>
              <a:t>workers</a:t>
            </a:r>
            <a:r>
              <a:rPr lang="fr-FR" sz="2000" dirty="0">
                <a:solidFill>
                  <a:schemeClr val="tx2">
                    <a:lumMod val="60000"/>
                    <a:lumOff val="40000"/>
                  </a:schemeClr>
                </a:solidFill>
              </a:rPr>
              <a:t> in </a:t>
            </a:r>
            <a:r>
              <a:rPr lang="fr-FR" sz="2000" dirty="0" err="1">
                <a:solidFill>
                  <a:schemeClr val="tx2">
                    <a:lumMod val="60000"/>
                    <a:lumOff val="40000"/>
                  </a:schemeClr>
                </a:solidFill>
              </a:rPr>
              <a:t>informal</a:t>
            </a:r>
            <a:r>
              <a:rPr lang="fr-FR" sz="2000" dirty="0">
                <a:solidFill>
                  <a:schemeClr val="tx2">
                    <a:lumMod val="60000"/>
                    <a:lumOff val="40000"/>
                  </a:schemeClr>
                </a:solidFill>
              </a:rPr>
              <a:t> </a:t>
            </a:r>
            <a:r>
              <a:rPr lang="fr-FR" sz="2000" dirty="0" err="1">
                <a:solidFill>
                  <a:schemeClr val="tx2">
                    <a:lumMod val="60000"/>
                    <a:lumOff val="40000"/>
                  </a:schemeClr>
                </a:solidFill>
              </a:rPr>
              <a:t>employment</a:t>
            </a:r>
            <a:r>
              <a:rPr lang="fr-FR" sz="2000" dirty="0">
                <a:solidFill>
                  <a:schemeClr val="tx2">
                    <a:lumMod val="60000"/>
                    <a:lumOff val="40000"/>
                  </a:schemeClr>
                </a:solidFill>
              </a:rPr>
              <a:t> and a </a:t>
            </a:r>
            <a:r>
              <a:rPr lang="fr-FR" sz="2000" dirty="0" err="1">
                <a:solidFill>
                  <a:schemeClr val="tx2">
                    <a:lumMod val="60000"/>
                    <a:lumOff val="40000"/>
                  </a:schemeClr>
                </a:solidFill>
              </a:rPr>
              <a:t>diversity</a:t>
            </a:r>
            <a:r>
              <a:rPr lang="fr-FR" sz="2000" dirty="0">
                <a:solidFill>
                  <a:schemeClr val="tx2">
                    <a:lumMod val="60000"/>
                    <a:lumOff val="40000"/>
                  </a:schemeClr>
                </a:solidFill>
              </a:rPr>
              <a:t> of situations &amp;</a:t>
            </a:r>
            <a:r>
              <a:rPr lang="fr-FR" sz="2000" baseline="0" dirty="0">
                <a:solidFill>
                  <a:schemeClr val="tx2">
                    <a:lumMod val="60000"/>
                    <a:lumOff val="40000"/>
                  </a:schemeClr>
                </a:solidFill>
              </a:rPr>
              <a:t> drivers</a:t>
            </a:r>
            <a:r>
              <a:rPr lang="fr-FR" sz="2000" dirty="0">
                <a:solidFill>
                  <a:schemeClr val="tx2">
                    <a:lumMod val="60000"/>
                    <a:lumOff val="40000"/>
                  </a:schemeClr>
                </a:solidFill>
              </a:rPr>
              <a:t> to </a:t>
            </a:r>
            <a:r>
              <a:rPr lang="fr-FR" sz="2000" dirty="0" err="1">
                <a:solidFill>
                  <a:schemeClr val="tx2">
                    <a:lumMod val="60000"/>
                    <a:lumOff val="40000"/>
                  </a:schemeClr>
                </a:solidFill>
              </a:rPr>
              <a:t>understand</a:t>
            </a:r>
            <a:endParaRPr lang="fr-FR" sz="2000"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306190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25683688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887175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304278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567812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95307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9050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265496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3568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04866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17543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62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7321071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21283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8737603" y="6356354"/>
            <a:ext cx="2844800" cy="365125"/>
          </a:xfrm>
          <a:prstGeom prst="rect">
            <a:avLst/>
          </a:prstGeom>
        </p:spPr>
        <p:txBody>
          <a:bodyPr/>
          <a:lstStyle/>
          <a:p>
            <a:fld id="{716CD00C-4C4B-4227-B909-4871770F5BEE}" type="slidenum">
              <a:rPr lang="en-GB" smtClean="0"/>
              <a:pPr/>
              <a:t>‹#›</a:t>
            </a:fld>
            <a:endParaRPr lang="en-GB"/>
          </a:p>
        </p:txBody>
      </p:sp>
    </p:spTree>
    <p:extLst>
      <p:ext uri="{BB962C8B-B14F-4D97-AF65-F5344CB8AC3E}">
        <p14:creationId xmlns:p14="http://schemas.microsoft.com/office/powerpoint/2010/main" val="35233111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542925" indent="-542925">
              <a:defRPr sz="28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8" y="1890711"/>
            <a:ext cx="5360400" cy="4574743"/>
          </a:xfrm>
        </p:spPr>
        <p:txBody>
          <a:bodyPr lIns="36000" tIns="36000" rIns="36000" bIns="36000"/>
          <a:lstStyle>
            <a:lvl1pPr>
              <a:spcBef>
                <a:spcPts val="600"/>
              </a:spcBef>
              <a:defRPr>
                <a:solidFill>
                  <a:schemeClr val="tx2">
                    <a:lumMod val="85000"/>
                    <a:lumOff val="15000"/>
                  </a:schemeClr>
                </a:solidFill>
              </a:defRPr>
            </a:lvl1pPr>
            <a:lvl2pPr>
              <a:spcBef>
                <a:spcPts val="600"/>
              </a:spcBef>
              <a:defRPr>
                <a:solidFill>
                  <a:schemeClr val="tx2">
                    <a:lumMod val="85000"/>
                    <a:lumOff val="15000"/>
                  </a:schemeClr>
                </a:solidFill>
              </a:defRPr>
            </a:lvl2pPr>
            <a:lvl3pPr>
              <a:spcBef>
                <a:spcPts val="600"/>
              </a:spcBef>
              <a:defRPr>
                <a:solidFill>
                  <a:schemeClr val="tx2">
                    <a:lumMod val="85000"/>
                    <a:lumOff val="15000"/>
                  </a:schemeClr>
                </a:solidFill>
              </a:defRPr>
            </a:lvl3pPr>
            <a:lvl4pPr marL="452438" indent="-180975">
              <a:spcBef>
                <a:spcPts val="600"/>
              </a:spcBef>
              <a:buClr>
                <a:schemeClr val="tx2">
                  <a:lumMod val="75000"/>
                  <a:lumOff val="25000"/>
                </a:schemeClr>
              </a:buClr>
              <a:buFont typeface="Wingdings 2" panose="05020102010507070707" pitchFamily="18" charset="2"/>
              <a:buChar char="Ò"/>
              <a:tabLst>
                <a:tab pos="180975" algn="l"/>
              </a:tabLst>
              <a:defRPr sz="1600"/>
            </a:lvl4pPr>
            <a:lvl5pPr marL="452438" indent="-180975">
              <a:spcBef>
                <a:spcPts val="600"/>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1"/>
            <a:ext cx="5360400" cy="4574743"/>
          </a:xfrm>
        </p:spPr>
        <p:txBody>
          <a:bodyPr lIns="36000" tIns="36000" rIns="36000" bIns="36000"/>
          <a:lstStyle>
            <a:lvl1pPr>
              <a:spcBef>
                <a:spcPts val="600"/>
              </a:spcBef>
              <a:defRPr>
                <a:solidFill>
                  <a:schemeClr val="tx2">
                    <a:lumMod val="85000"/>
                    <a:lumOff val="15000"/>
                  </a:schemeClr>
                </a:solidFill>
              </a:defRPr>
            </a:lvl1pPr>
            <a:lvl2pPr>
              <a:spcBef>
                <a:spcPts val="600"/>
              </a:spcBef>
              <a:defRPr>
                <a:solidFill>
                  <a:schemeClr val="tx2">
                    <a:lumMod val="85000"/>
                    <a:lumOff val="15000"/>
                  </a:schemeClr>
                </a:solidFill>
              </a:defRPr>
            </a:lvl2pPr>
            <a:lvl3pPr>
              <a:spcBef>
                <a:spcPts val="600"/>
              </a:spcBef>
              <a:defRPr>
                <a:solidFill>
                  <a:schemeClr val="tx2">
                    <a:lumMod val="85000"/>
                    <a:lumOff val="15000"/>
                  </a:schemeClr>
                </a:solidFill>
              </a:defRPr>
            </a:lvl3pPr>
            <a:lvl4pPr marL="452438" indent="-180975">
              <a:spcBef>
                <a:spcPts val="600"/>
              </a:spcBef>
              <a:buClr>
                <a:schemeClr val="tx2">
                  <a:lumMod val="75000"/>
                  <a:lumOff val="25000"/>
                </a:schemeClr>
              </a:buClr>
              <a:buFont typeface="Wingdings 2" panose="05020102010507070707" pitchFamily="18" charset="2"/>
              <a:buChar char="Ò"/>
              <a:tabLst>
                <a:tab pos="180975" algn="l"/>
              </a:tabLst>
              <a:defRPr sz="1600"/>
            </a:lvl4pPr>
            <a:lvl5pPr marL="452438" indent="-180975">
              <a:spcBef>
                <a:spcPts val="600"/>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93432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1783"/>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13" name="Image 12" descr="Une image contenant graphique&#10;&#10;Description générée automatiquement">
            <a:extLst>
              <a:ext uri="{FF2B5EF4-FFF2-40B4-BE49-F238E27FC236}">
                <a16:creationId xmlns:a16="http://schemas.microsoft.com/office/drawing/2014/main" id="{44D71FCF-EA5E-8479-6F2B-72C3D208D4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129" y="923230"/>
            <a:ext cx="5571956" cy="3944045"/>
          </a:xfrm>
          <a:prstGeom prst="rect">
            <a:avLst/>
          </a:prstGeom>
        </p:spPr>
      </p:pic>
      <p:sp>
        <p:nvSpPr>
          <p:cNvPr id="2" name="Rectangle 1">
            <a:extLst>
              <a:ext uri="{FF2B5EF4-FFF2-40B4-BE49-F238E27FC236}">
                <a16:creationId xmlns:a16="http://schemas.microsoft.com/office/drawing/2014/main" id="{F58D5E24-CD83-68A3-3B36-4C119B84E6BB}"/>
              </a:ext>
            </a:extLst>
          </p:cNvPr>
          <p:cNvSpPr/>
          <p:nvPr userDrawn="1"/>
        </p:nvSpPr>
        <p:spPr>
          <a:xfrm>
            <a:off x="0" y="1375954"/>
            <a:ext cx="107156" cy="40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Tree>
    <p:extLst>
      <p:ext uri="{BB962C8B-B14F-4D97-AF65-F5344CB8AC3E}">
        <p14:creationId xmlns:p14="http://schemas.microsoft.com/office/powerpoint/2010/main" val="31200011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B11CFB77-8595-D4FF-B997-408A05DE8D6D}"/>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3370338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799240"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Cliquez pour modifier les styles du texte du masque</a:t>
            </a:r>
          </a:p>
          <a:p>
            <a:pPr lvl="1"/>
            <a:r>
              <a:rPr lang="fr-FR"/>
              <a:t>Deuxième niveau</a:t>
            </a:r>
          </a:p>
        </p:txBody>
      </p:sp>
      <p:sp>
        <p:nvSpPr>
          <p:cNvPr id="4" name="Footer Placeholder 4">
            <a:extLst>
              <a:ext uri="{FF2B5EF4-FFF2-40B4-BE49-F238E27FC236}">
                <a16:creationId xmlns:a16="http://schemas.microsoft.com/office/drawing/2014/main" id="{090A63C4-2494-B563-C6EF-A48C425DEB76}"/>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6829885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Footer Placeholder 4">
            <a:extLst>
              <a:ext uri="{FF2B5EF4-FFF2-40B4-BE49-F238E27FC236}">
                <a16:creationId xmlns:a16="http://schemas.microsoft.com/office/drawing/2014/main" id="{0FD8E2B2-7AE8-BDC9-4582-14D928EC4D84}"/>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3051891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Cliquez pour modifier les styles du texte du masque</a:t>
            </a:r>
          </a:p>
        </p:txBody>
      </p:sp>
      <p:sp>
        <p:nvSpPr>
          <p:cNvPr id="4" name="Footer Placeholder 4">
            <a:extLst>
              <a:ext uri="{FF2B5EF4-FFF2-40B4-BE49-F238E27FC236}">
                <a16:creationId xmlns:a16="http://schemas.microsoft.com/office/drawing/2014/main" id="{274707AD-7E64-B285-8046-95C08D1EE16E}"/>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5049761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C8CE9796-2F9F-C960-D791-E129268374B1}"/>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1577243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6BF8FA03-70A1-7099-58C1-5757A07588D0}"/>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4136219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565110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
        <p:nvSpPr>
          <p:cNvPr id="8" name="Footer Placeholder 4">
            <a:extLst>
              <a:ext uri="{FF2B5EF4-FFF2-40B4-BE49-F238E27FC236}">
                <a16:creationId xmlns:a16="http://schemas.microsoft.com/office/drawing/2014/main" id="{D88EBED4-BA37-9183-DD29-D2619504FE9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8800262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
        <p:nvSpPr>
          <p:cNvPr id="7" name="Footer Placeholder 4">
            <a:extLst>
              <a:ext uri="{FF2B5EF4-FFF2-40B4-BE49-F238E27FC236}">
                <a16:creationId xmlns:a16="http://schemas.microsoft.com/office/drawing/2014/main" id="{591FD2DA-3789-CCEC-BDCF-69152DEFB25C}"/>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401550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90538" y="2641067"/>
            <a:ext cx="7200000" cy="608525"/>
          </a:xfrm>
        </p:spPr>
        <p:txBody>
          <a:bodyPr bIns="54000" anchor="t" anchorCtr="0">
            <a:noAutofit/>
          </a:bodyPr>
          <a:lstStyle>
            <a:lvl1pPr>
              <a:lnSpc>
                <a:spcPct val="90000"/>
              </a:lnSpc>
              <a:defRPr sz="4000">
                <a:solidFill>
                  <a:schemeClr val="accent1"/>
                </a:solidFill>
              </a:defRPr>
            </a:lvl1pPr>
          </a:lstStyle>
          <a:p>
            <a:r>
              <a:rPr lang="fr-FR" dirty="0"/>
              <a:t>Modifiez le style du titre</a:t>
            </a:r>
            <a:endParaRPr lang="en-GB" dirty="0"/>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537"/>
            <a:ext cx="214312" cy="251584"/>
          </a:xfrm>
          <a:prstGeom prst="rect">
            <a:avLst/>
          </a:prstGeom>
        </p:spPr>
      </p:pic>
      <p:pic>
        <p:nvPicPr>
          <p:cNvPr id="10" name="Image 9" descr="Une image contenant graphique&#10;&#10;Description générée automatiquement">
            <a:extLst>
              <a:ext uri="{FF2B5EF4-FFF2-40B4-BE49-F238E27FC236}">
                <a16:creationId xmlns:a16="http://schemas.microsoft.com/office/drawing/2014/main" id="{47A42D7D-1235-CA77-40E6-1651BB1741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9003" y="1915851"/>
            <a:ext cx="5052997" cy="3576706"/>
          </a:xfrm>
          <a:prstGeom prst="rect">
            <a:avLst/>
          </a:prstGeom>
        </p:spPr>
      </p:pic>
      <p:sp>
        <p:nvSpPr>
          <p:cNvPr id="6" name="Rectangle 5">
            <a:extLst>
              <a:ext uri="{FF2B5EF4-FFF2-40B4-BE49-F238E27FC236}">
                <a16:creationId xmlns:a16="http://schemas.microsoft.com/office/drawing/2014/main" id="{1FF2130F-D16B-A5B5-BB89-12F67595954D}"/>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1180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Rectangle 3">
            <a:extLst>
              <a:ext uri="{FF2B5EF4-FFF2-40B4-BE49-F238E27FC236}">
                <a16:creationId xmlns:a16="http://schemas.microsoft.com/office/drawing/2014/main" id="{3632B498-CDA9-F3AE-7A36-19EDA16C707A}"/>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12538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Image 7" descr="Une image contenant graphique&#10;&#10;Description générée automatiquement">
            <a:extLst>
              <a:ext uri="{FF2B5EF4-FFF2-40B4-BE49-F238E27FC236}">
                <a16:creationId xmlns:a16="http://schemas.microsoft.com/office/drawing/2014/main" id="{7954AA40-1C35-7A9D-0EA1-7111168750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9144" y="3309557"/>
            <a:ext cx="4487026" cy="3176090"/>
          </a:xfrm>
          <a:prstGeom prst="rect">
            <a:avLst/>
          </a:prstGeom>
        </p:spPr>
      </p:pic>
      <p:sp>
        <p:nvSpPr>
          <p:cNvPr id="4" name="Rectangle 3">
            <a:extLst>
              <a:ext uri="{FF2B5EF4-FFF2-40B4-BE49-F238E27FC236}">
                <a16:creationId xmlns:a16="http://schemas.microsoft.com/office/drawing/2014/main" id="{0BAE1472-A0B0-1D08-AF7F-25FF4E7EF222}"/>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11816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hoto">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Footer Placeholder 4">
            <a:extLst>
              <a:ext uri="{FF2B5EF4-FFF2-40B4-BE49-F238E27FC236}">
                <a16:creationId xmlns:a16="http://schemas.microsoft.com/office/drawing/2014/main" id="{215BF953-CABC-58AC-332A-60FB2B732AC2}"/>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bg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
        <p:nvSpPr>
          <p:cNvPr id="5" name="ZoneTexte 4">
            <a:extLst>
              <a:ext uri="{FF2B5EF4-FFF2-40B4-BE49-F238E27FC236}">
                <a16:creationId xmlns:a16="http://schemas.microsoft.com/office/drawing/2014/main" id="{F4E22453-F711-2367-A4B8-1418C8D5DE50}"/>
              </a:ext>
            </a:extLst>
          </p:cNvPr>
          <p:cNvSpPr txBox="1"/>
          <p:nvPr userDrawn="1"/>
        </p:nvSpPr>
        <p:spPr>
          <a:xfrm>
            <a:off x="10320258" y="6489719"/>
            <a:ext cx="1496291" cy="246221"/>
          </a:xfrm>
          <a:prstGeom prst="rect">
            <a:avLst/>
          </a:prstGeom>
          <a:noFill/>
          <a:ln>
            <a:noFill/>
          </a:ln>
        </p:spPr>
        <p:txBody>
          <a:bodyPr wrap="square" rtlCol="0">
            <a:spAutoFit/>
          </a:bodyPr>
          <a:lstStyle/>
          <a:p>
            <a:r>
              <a:rPr lang="fr-CH" sz="1000" b="1" i="0" u="none" strike="noStrike" dirty="0" err="1">
                <a:solidFill>
                  <a:schemeClr val="bg1"/>
                </a:solidFill>
                <a:effectLst/>
                <a:latin typeface="Arial" panose="020B0604020202020204" pitchFamily="34" charset="0"/>
              </a:rPr>
              <a:t>ilo.org</a:t>
            </a:r>
            <a:r>
              <a:rPr lang="fr-CH" sz="1000" b="1" i="0" u="none" strike="noStrike" dirty="0">
                <a:solidFill>
                  <a:schemeClr val="bg1"/>
                </a:solidFill>
                <a:effectLst/>
                <a:latin typeface="Arial" panose="020B0604020202020204" pitchFamily="34" charset="0"/>
              </a:rPr>
              <a:t>/</a:t>
            </a:r>
            <a:r>
              <a:rPr lang="fr-CH" sz="1000" b="1" i="0" u="none" strike="noStrike" dirty="0" err="1">
                <a:solidFill>
                  <a:schemeClr val="bg1"/>
                </a:solidFill>
                <a:effectLst/>
                <a:latin typeface="Arial" panose="020B0604020202020204" pitchFamily="34" charset="0"/>
              </a:rPr>
              <a:t>icls</a:t>
            </a:r>
            <a:endParaRPr lang="fr-FR" sz="1000" b="1" dirty="0">
              <a:ln>
                <a:noFill/>
              </a:ln>
              <a:solidFill>
                <a:schemeClr val="bg1"/>
              </a:solidFill>
            </a:endParaRPr>
          </a:p>
        </p:txBody>
      </p:sp>
      <p:pic>
        <p:nvPicPr>
          <p:cNvPr id="10" name="Picture 10">
            <a:extLst>
              <a:ext uri="{FF2B5EF4-FFF2-40B4-BE49-F238E27FC236}">
                <a16:creationId xmlns:a16="http://schemas.microsoft.com/office/drawing/2014/main" id="{F1A23B1B-3D61-BDF1-884B-AAB82313E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1338" y="6567140"/>
            <a:ext cx="77840" cy="91378"/>
          </a:xfrm>
          <a:prstGeom prst="rect">
            <a:avLst/>
          </a:prstGeom>
        </p:spPr>
      </p:pic>
    </p:spTree>
    <p:extLst>
      <p:ext uri="{BB962C8B-B14F-4D97-AF65-F5344CB8AC3E}">
        <p14:creationId xmlns:p14="http://schemas.microsoft.com/office/powerpoint/2010/main" val="10478975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Rectangle 3">
            <a:extLst>
              <a:ext uri="{FF2B5EF4-FFF2-40B4-BE49-F238E27FC236}">
                <a16:creationId xmlns:a16="http://schemas.microsoft.com/office/drawing/2014/main" id="{95A31F67-EB05-2760-9387-583821E7F294}"/>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04543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Footer Placeholder 4">
            <a:extLst>
              <a:ext uri="{FF2B5EF4-FFF2-40B4-BE49-F238E27FC236}">
                <a16:creationId xmlns:a16="http://schemas.microsoft.com/office/drawing/2014/main" id="{731EAB93-1065-4A7D-BCC6-17BF6A2E154A}"/>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8742078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7152338-C35E-6D19-D0BF-00F373381C2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066247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184768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6064511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40" y="2873022"/>
            <a:ext cx="7200000" cy="608525"/>
          </a:xfrm>
        </p:spPr>
        <p:txBody>
          <a:bodyPr wrap="square" bIns="54000" anchor="t" anchorCtr="0">
            <a:noAutofit/>
          </a:bodyPr>
          <a:lstStyle>
            <a:lvl1pPr algn="l">
              <a:defRPr sz="3000"/>
            </a:lvl1pPr>
          </a:lstStyle>
          <a:p>
            <a:r>
              <a:rPr lang="en-US"/>
              <a:t>Click to edit Master title style</a:t>
            </a:r>
            <a:endParaRPr lang="en-GB"/>
          </a:p>
        </p:txBody>
      </p:sp>
      <p:sp>
        <p:nvSpPr>
          <p:cNvPr id="3" name="Subtitle 2"/>
          <p:cNvSpPr>
            <a:spLocks noGrp="1"/>
          </p:cNvSpPr>
          <p:nvPr>
            <p:ph type="subTitle" idx="1"/>
          </p:nvPr>
        </p:nvSpPr>
        <p:spPr>
          <a:xfrm>
            <a:off x="490540" y="3481539"/>
            <a:ext cx="7200000" cy="1655762"/>
          </a:xfrm>
        </p:spPr>
        <p:txBody>
          <a:bodyPr>
            <a:noAutofit/>
          </a:bodyPr>
          <a:lstStyle>
            <a:lvl1pPr marL="0" indent="0" algn="l">
              <a:lnSpc>
                <a:spcPct val="90000"/>
              </a:lnSpc>
              <a:spcAft>
                <a:spcPts val="900"/>
              </a:spcAft>
              <a:buNone/>
              <a:defRPr sz="3000" b="0">
                <a:solidFill>
                  <a:schemeClr val="accent1"/>
                </a:solidFill>
              </a:defRPr>
            </a:lvl1pPr>
            <a:lvl2pPr marL="0" indent="0" algn="l">
              <a:buNone/>
              <a:defRPr sz="1050">
                <a:solidFill>
                  <a:schemeClr val="accent1"/>
                </a:solidFill>
              </a:defRPr>
            </a:lvl2pPr>
            <a:lvl3pPr marL="685814" indent="0" algn="ctr">
              <a:buNone/>
              <a:defRPr sz="1350"/>
            </a:lvl3pPr>
            <a:lvl4pPr marL="1028721" indent="0" algn="ctr">
              <a:buNone/>
              <a:defRPr sz="1200"/>
            </a:lvl4pPr>
            <a:lvl5pPr marL="1371629" indent="0" algn="ctr">
              <a:buNone/>
              <a:defRPr sz="1200"/>
            </a:lvl5pPr>
            <a:lvl6pPr marL="1714535" indent="0" algn="ctr">
              <a:buNone/>
              <a:defRPr sz="1200"/>
            </a:lvl6pPr>
            <a:lvl7pPr marL="2057442" indent="0" algn="ctr">
              <a:buNone/>
              <a:defRPr sz="1200"/>
            </a:lvl7pPr>
            <a:lvl8pPr marL="2400350" indent="0" algn="ctr">
              <a:buNone/>
              <a:defRPr sz="1200"/>
            </a:lvl8pPr>
            <a:lvl9pPr marL="2743257"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490541" y="6180035"/>
            <a:ext cx="2743200" cy="216000"/>
          </a:xfrm>
        </p:spPr>
        <p:txBody>
          <a:bodyPr anchor="b" anchorCtr="0">
            <a:noAutofit/>
          </a:bodyPr>
          <a:lstStyle>
            <a:lvl1pPr>
              <a:defRPr sz="749">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41" y="685800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9" y="490538"/>
            <a:ext cx="1751731" cy="63152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749">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7626622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631693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42" y="2393957"/>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9" y="3244438"/>
            <a:ext cx="7619999" cy="3623095"/>
          </a:xfrm>
          <a:prstGeom prst="rect">
            <a:avLst/>
          </a:prstGeom>
        </p:spPr>
      </p:pic>
      <p:sp>
        <p:nvSpPr>
          <p:cNvPr id="10" name="Text Placeholder 9"/>
          <p:cNvSpPr>
            <a:spLocks noGrp="1"/>
          </p:cNvSpPr>
          <p:nvPr>
            <p:ph type="body" sz="quarter" idx="13"/>
          </p:nvPr>
        </p:nvSpPr>
        <p:spPr>
          <a:xfrm>
            <a:off x="490539" y="4796728"/>
            <a:ext cx="3412800" cy="560332"/>
          </a:xfrm>
        </p:spPr>
        <p:txBody>
          <a:bodyPr tIns="108000">
            <a:spAutoFit/>
          </a:bodyPr>
          <a:lstStyle>
            <a:lvl1pPr marL="367207" indent="-367207">
              <a:buSzPct val="150000"/>
              <a:buFontTx/>
              <a:buBlip>
                <a:blip r:embed="rId3"/>
              </a:buBlip>
              <a:defRPr b="0">
                <a:solidFill>
                  <a:schemeClr val="tx1"/>
                </a:solidFill>
              </a:defRPr>
            </a:lvl1pPr>
            <a:lvl2pPr marL="502211" indent="-135002">
              <a:buClr>
                <a:schemeClr val="accent2"/>
              </a:buClr>
              <a:buSzPct val="80000"/>
              <a:buFont typeface="Wingdings 3" panose="05040102010807070707" pitchFamily="18" charset="2"/>
              <a:buChar char="u"/>
              <a:defRPr sz="74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845255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1" y="2538000"/>
            <a:ext cx="7499351"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749"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42" y="2393957"/>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2" y="6870451"/>
            <a:ext cx="7505700" cy="115288"/>
          </a:xfrm>
          <a:prstGeom prst="rect">
            <a:avLst/>
          </a:prstGeom>
          <a:noFill/>
        </p:spPr>
        <p:txBody>
          <a:bodyPr wrap="square" lIns="0" tIns="0" rIns="0" bIns="0" rtlCol="0">
            <a:spAutoFit/>
          </a:bodyPr>
          <a:lstStyle/>
          <a:p>
            <a:pPr algn="r"/>
            <a:r>
              <a:rPr lang="en-GB" sz="749"/>
              <a:t>NB Manually place “ilo.org” device in front of image</a:t>
            </a:r>
          </a:p>
        </p:txBody>
      </p:sp>
    </p:spTree>
    <p:extLst>
      <p:ext uri="{BB962C8B-B14F-4D97-AF65-F5344CB8AC3E}">
        <p14:creationId xmlns:p14="http://schemas.microsoft.com/office/powerpoint/2010/main" val="15023938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42" y="2393957"/>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2" y="6870451"/>
            <a:ext cx="7505700" cy="115288"/>
          </a:xfrm>
          <a:prstGeom prst="rect">
            <a:avLst/>
          </a:prstGeom>
          <a:noFill/>
        </p:spPr>
        <p:txBody>
          <a:bodyPr wrap="square" lIns="0" tIns="0" rIns="0" bIns="0" rtlCol="0">
            <a:spAutoFit/>
          </a:bodyPr>
          <a:lstStyle/>
          <a:p>
            <a:pPr algn="r"/>
            <a:r>
              <a:rPr lang="en-GB" sz="749"/>
              <a:t>NB Manually place “ilo.org” device in front of image</a:t>
            </a:r>
          </a:p>
        </p:txBody>
      </p:sp>
      <p:sp>
        <p:nvSpPr>
          <p:cNvPr id="10" name="Picture Placeholder 9"/>
          <p:cNvSpPr>
            <a:spLocks noGrp="1"/>
          </p:cNvSpPr>
          <p:nvPr>
            <p:ph type="pic" sz="quarter" idx="13" hasCustomPrompt="1"/>
          </p:nvPr>
        </p:nvSpPr>
        <p:spPr>
          <a:xfrm>
            <a:off x="8289134"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749">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41"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749" b="0">
                <a:solidFill>
                  <a:schemeClr val="bg1"/>
                </a:solidFill>
              </a:defRPr>
            </a:lvl1pPr>
            <a:lvl2pPr>
              <a:defRPr sz="749">
                <a:solidFill>
                  <a:schemeClr val="bg1"/>
                </a:solidFill>
              </a:defRPr>
            </a:lvl2pPr>
            <a:lvl3pPr>
              <a:defRPr sz="749">
                <a:solidFill>
                  <a:schemeClr val="bg1"/>
                </a:solidFill>
              </a:defRPr>
            </a:lvl3pPr>
            <a:lvl4pPr>
              <a:defRPr sz="749">
                <a:solidFill>
                  <a:schemeClr val="bg1"/>
                </a:solidFill>
              </a:defRPr>
            </a:lvl4pPr>
            <a:lvl5pPr>
              <a:defRPr sz="74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229505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40"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3" y="2393956"/>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41152230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2" y="2393956"/>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3" y="2393956"/>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71360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2" y="2393956"/>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4" y="2393957"/>
            <a:ext cx="3412801" cy="3482975"/>
          </a:xfrm>
        </p:spPr>
        <p:txBody>
          <a:bodyPr tIns="54000"/>
          <a:lstStyle>
            <a:lvl1pPr marL="270006" indent="-270006">
              <a:lnSpc>
                <a:spcPct val="80000"/>
              </a:lnSpc>
              <a:spcBef>
                <a:spcPts val="2400"/>
              </a:spcBef>
              <a:spcAft>
                <a:spcPts val="0"/>
              </a:spcAft>
              <a:buClr>
                <a:schemeClr val="accent2"/>
              </a:buClr>
              <a:buFontTx/>
              <a:buBlip>
                <a:blip r:embed="rId2"/>
              </a:buBlip>
              <a:defRPr sz="4501" b="0" spc="-150" baseline="0">
                <a:solidFill>
                  <a:schemeClr val="accent1"/>
                </a:solidFill>
              </a:defRPr>
            </a:lvl1pPr>
            <a:lvl2pPr marL="270006" indent="0">
              <a:lnSpc>
                <a:spcPct val="100000"/>
              </a:lnSpc>
              <a:spcBef>
                <a:spcPts val="0"/>
              </a:spcBef>
              <a:spcAft>
                <a:spcPts val="0"/>
              </a:spcAft>
              <a:buFontTx/>
              <a:buNone/>
              <a:defRPr sz="749"/>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33412877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40" y="2393950"/>
            <a:ext cx="7380000" cy="3482976"/>
          </a:xfrm>
        </p:spPr>
        <p:txBody>
          <a:bodyPr tIns="0">
            <a:noAutofit/>
          </a:bodyPr>
          <a:lstStyle>
            <a:lvl1pPr marL="367207" indent="-367207">
              <a:buSzPct val="120000"/>
              <a:buFontTx/>
              <a:buBlip>
                <a:blip r:embed="rId2"/>
              </a:buBlip>
              <a:defRPr sz="1725" b="0">
                <a:solidFill>
                  <a:schemeClr val="tx1"/>
                </a:solidFill>
              </a:defRPr>
            </a:lvl1pPr>
            <a:lvl2pPr marL="367207" indent="0">
              <a:buClr>
                <a:schemeClr val="accent2"/>
              </a:buClr>
              <a:buSzPct val="80000"/>
              <a:buFont typeface="Wingdings 3" panose="05040102010807070707" pitchFamily="18" charset="2"/>
              <a:buNone/>
              <a:defRPr sz="1725" baseline="0"/>
            </a:lvl2pPr>
            <a:lvl3pPr marL="502211" indent="-135002">
              <a:spcBef>
                <a:spcPts val="1350"/>
              </a:spcBef>
              <a:defRPr sz="749"/>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749">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37905621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92" y="6867374"/>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05330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5058586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41" y="6866325"/>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1" y="4601106"/>
            <a:ext cx="3905251"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30" y="2238"/>
            <a:ext cx="8999023"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11942429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41" y="6866325"/>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3640740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7200000" cy="1656000"/>
          </a:xfrm>
        </p:spPr>
        <p:txBody>
          <a:bodyPr>
            <a:noAutofit/>
          </a:bodyPr>
          <a:lstStyle>
            <a:lvl1pPr marL="0" indent="0">
              <a:lnSpc>
                <a:spcPct val="90000"/>
              </a:lnSpc>
              <a:buNone/>
              <a:defRPr sz="3000" b="0">
                <a:solidFill>
                  <a:schemeClr val="bg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41" y="687045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4882223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1" y="1085569"/>
            <a:ext cx="13604217" cy="5784889"/>
          </a:xfrm>
          <a:prstGeom prst="rect">
            <a:avLst/>
          </a:prstGeom>
        </p:spPr>
      </p:pic>
      <p:sp>
        <p:nvSpPr>
          <p:cNvPr id="2" name="Title 1"/>
          <p:cNvSpPr>
            <a:spLocks noGrp="1"/>
          </p:cNvSpPr>
          <p:nvPr>
            <p:ph type="title"/>
          </p:nvPr>
        </p:nvSpPr>
        <p:spPr>
          <a:xfrm>
            <a:off x="490540" y="2872808"/>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40" y="3481324"/>
            <a:ext cx="5868000" cy="648000"/>
          </a:xfrm>
        </p:spPr>
        <p:txBody>
          <a:bodyPr>
            <a:noAutofit/>
          </a:bodyPr>
          <a:lstStyle>
            <a:lvl1pPr marL="0" indent="0">
              <a:lnSpc>
                <a:spcPct val="90000"/>
              </a:lnSpc>
              <a:buNone/>
              <a:defRPr sz="3000" b="0">
                <a:solidFill>
                  <a:schemeClr val="accent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9" indent="0">
              <a:buNone/>
              <a:defRPr sz="1200">
                <a:solidFill>
                  <a:schemeClr val="tx1">
                    <a:tint val="75000"/>
                  </a:schemeClr>
                </a:solidFill>
              </a:defRPr>
            </a:lvl5pPr>
            <a:lvl6pPr marL="1714535" indent="0">
              <a:buNone/>
              <a:defRPr sz="1200">
                <a:solidFill>
                  <a:schemeClr val="tx1">
                    <a:tint val="75000"/>
                  </a:schemeClr>
                </a:solidFill>
              </a:defRPr>
            </a:lvl6pPr>
            <a:lvl7pPr marL="2057442" indent="0">
              <a:buNone/>
              <a:defRPr sz="1200">
                <a:solidFill>
                  <a:schemeClr val="tx1">
                    <a:tint val="75000"/>
                  </a:schemeClr>
                </a:solidFill>
              </a:defRPr>
            </a:lvl7pPr>
            <a:lvl8pPr marL="2400350" indent="0">
              <a:buNone/>
              <a:defRPr sz="1200">
                <a:solidFill>
                  <a:schemeClr val="tx1">
                    <a:tint val="75000"/>
                  </a:schemeClr>
                </a:solidFill>
              </a:defRPr>
            </a:lvl8pPr>
            <a:lvl9pPr marL="27432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6" y="687045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4617494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1388025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6286933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80" y="1484793"/>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5973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txBox="1">
            <a:spLocks/>
          </p:cNvSpPr>
          <p:nvPr userDrawn="1"/>
        </p:nvSpPr>
        <p:spPr>
          <a:xfrm rot="16200000">
            <a:off x="-320892" y="5950489"/>
            <a:ext cx="1167384" cy="486833"/>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Slide </a:t>
            </a:r>
            <a:fld id="{DFD062F4-2397-434F-8A99-33EF98098076}" type="slidenum">
              <a:rPr lang="en-GB" sz="1600" smtClean="0"/>
              <a:pPr/>
              <a:t>‹#›</a:t>
            </a:fld>
            <a:endParaRPr lang="en-GB" sz="1600" dirty="0"/>
          </a:p>
        </p:txBody>
      </p:sp>
    </p:spTree>
    <p:extLst>
      <p:ext uri="{BB962C8B-B14F-4D97-AF65-F5344CB8AC3E}">
        <p14:creationId xmlns:p14="http://schemas.microsoft.com/office/powerpoint/2010/main" val="77165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390180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73058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619417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93398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673224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227112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7587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0C54-CEC8-BA4C-5D46-05F7E193A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B0E85A-0BE2-8DA0-D095-7BA98678C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AA99-419F-E151-9894-D064ED7CBB2B}"/>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E01D3592-664A-9B85-A681-6382CB48F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CBE19-F572-F04E-58A8-81BBC701A36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697878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7BC-A63D-EDA9-2FB5-808FDB43C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F4FD8F-4AC7-4D5E-753B-9170B3D2B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B86E6-BDC9-9DA1-0E1A-7C74B761CD8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FB6D24E-74C0-BD19-5823-019B33BEA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A44AD-03A0-0635-3382-124D8EEAB25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839778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D8F7-6F7D-F9DF-34E0-73C998B32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BFB10-94AC-3BBD-0FE0-9CD39FECF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443FD-BA4F-206B-863F-84EDA756737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E0E51139-2D2C-5FA4-B50F-EA8E0CE4C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45016-54F0-EA9B-0C12-98FC62D97CA8}"/>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429872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88F0-9F59-E552-45F5-A2FA26ECE7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7F9D5-C10B-9DFC-F1B4-9E9511271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2B37DD-4B76-7015-580F-2D7B179346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1226A-4D6C-8370-FCA5-D841AA7389FE}"/>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36EC82E2-EFD9-1B8A-301F-A5AC5B79D7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F823E-AF53-747E-0B75-60873029307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654092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6CF-DD7E-8ABB-D2C7-C1810C26AC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0D3B6-73D7-42E8-8B03-9185EF28D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1ACA5-B4EB-1856-2FAE-119B4A6AC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295158-E2D5-89DF-E197-695C6C12B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E3535-8C3E-25FA-80CF-2C86CD0DC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8B11DE-B5FF-0EA6-5C9C-1EADB634FA5E}"/>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8" name="Footer Placeholder 7">
            <a:extLst>
              <a:ext uri="{FF2B5EF4-FFF2-40B4-BE49-F238E27FC236}">
                <a16:creationId xmlns:a16="http://schemas.microsoft.com/office/drawing/2014/main" id="{E635E91D-86A1-0926-A4E5-95DB86AB2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696575-F358-4EC5-68EF-78EF5A81EE73}"/>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60751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842559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352A-60E5-88C9-138A-0CA80E2CC9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AFE9B9-6101-B6EE-8C3F-C34F270553B5}"/>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4" name="Footer Placeholder 3">
            <a:extLst>
              <a:ext uri="{FF2B5EF4-FFF2-40B4-BE49-F238E27FC236}">
                <a16:creationId xmlns:a16="http://schemas.microsoft.com/office/drawing/2014/main" id="{CAD84D69-6946-68EB-C6CC-1DBB93619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ACF96-65AB-453E-B364-3FDD8E49CF40}"/>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50308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9147B-6FFB-63C6-A96E-55C59F5E3D6A}"/>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3" name="Footer Placeholder 2">
            <a:extLst>
              <a:ext uri="{FF2B5EF4-FFF2-40B4-BE49-F238E27FC236}">
                <a16:creationId xmlns:a16="http://schemas.microsoft.com/office/drawing/2014/main" id="{31DD1826-A152-B7D2-3C55-2F0233D04D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D4FD7F-C33C-7BD6-B71E-CB84EEC663F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4143317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1DD-FCB5-2335-0366-5D49AFE83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1C3BF3-0C52-D240-2C9E-9B649FB7A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64175-5FCC-7F60-692A-84E8FC342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CDD02-A715-C7E1-AB74-90C1F7BE7377}"/>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1FBE6FE8-0277-73CE-AE3C-DFB85A295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5F409-CC26-214D-3CDF-1512292450FA}"/>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4138255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8F41-6D6A-3168-4B98-C90DEC3A5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654A37-F343-F353-7337-0D0BA9374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B33576-E921-9835-AC7E-498C8D8BF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250EC-1D73-6DDC-C164-00522D876EC8}"/>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94E12C4A-7D56-0D23-2400-4217D246AD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7D41E7-9421-499F-6E43-92351AD5B1B4}"/>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606751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AFB0-8C86-4F0F-86B6-51566D8216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3A267-FC59-0B33-D556-36A6A09B2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1B393-2FA5-8717-33DD-5316083D3275}"/>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FE6A983-45EA-FBEF-6C86-28D01579DF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0BC97-43B0-CE87-744C-37886EA6DED2}"/>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284215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4EDD5-AE95-214F-3297-8B5912982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7338E-4AB9-1761-CED3-DB25F7B68D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50EF9-B73E-032D-91B0-C18D3180C40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14FCDC34-018B-EA3D-F47B-EE5453EAB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49DEE-75AC-44B5-927D-0A111E9AA609}"/>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047944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6076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de-DE"/>
              <a:t>Mastertitelformat bearbeiten</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565408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38366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2"/>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1173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095372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131808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3434302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412382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368130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758464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de-DE"/>
              <a:t>Bild durch Klicken auf Symbol hinzufügen</a:t>
            </a:r>
            <a:endParaRPr lang="en-GB"/>
          </a:p>
        </p:txBody>
      </p:sp>
    </p:spTree>
    <p:extLst>
      <p:ext uri="{BB962C8B-B14F-4D97-AF65-F5344CB8AC3E}">
        <p14:creationId xmlns:p14="http://schemas.microsoft.com/office/powerpoint/2010/main" val="2188154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060367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628639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256388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34958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8B2C09-FB95-4F76-8D0E-D8BD03F88E76}" type="datetimeFigureOut">
              <a:rPr lang="en-GB" smtClean="0"/>
              <a:t>08/10/2024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772996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Patter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637488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427161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211131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a:t>Click to edit Master title style</a:t>
            </a:r>
            <a:endParaRPr lang="en-GB"/>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3349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976686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666227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785882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591397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8B2C09-FB95-4F76-8D0E-D8BD03F88E76}" type="datetimeFigureOut">
              <a:rPr lang="en-GB" smtClean="0"/>
              <a:t>08/10/2024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627501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8B2C09-FB95-4F76-8D0E-D8BD03F88E76}" type="datetimeFigureOut">
              <a:rPr lang="en-GB" smtClean="0"/>
              <a:t>08/10/2024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27269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8B2C09-FB95-4F76-8D0E-D8BD03F88E76}" type="datetimeFigureOut">
              <a:rPr lang="en-GB" smtClean="0"/>
              <a:t>08/10/2024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629352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2C09-FB95-4F76-8D0E-D8BD03F88E76}" type="datetimeFigureOut">
              <a:rPr lang="en-GB" smtClean="0"/>
              <a:t>08/10/2024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587880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487085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55990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3219957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877630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1326898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sz="1800"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949443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311475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027682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35696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2C09-FB95-4F76-8D0E-D8BD03F88E76}" type="datetimeFigureOut">
              <a:rPr lang="en-GB" smtClean="0"/>
              <a:t>08/10/2024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5006768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6823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453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30" y="4077073"/>
            <a:ext cx="3456384" cy="461665"/>
          </a:xfrm>
          <a:prstGeom prst="rect">
            <a:avLst/>
          </a:prstGeom>
          <a:noFill/>
        </p:spPr>
        <p:txBody>
          <a:bodyPr wrap="square" rtlCol="0">
            <a:spAutoFit/>
          </a:bodyPr>
          <a:lstStyle/>
          <a:p>
            <a:endParaRPr lang="en-GB" sz="2400"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14063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175485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1283873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130635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72200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9460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de-DE"/>
              <a:t>Mastertitelformat bearbeiten</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753227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8511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396830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25622994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33701010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13339475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163425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723708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30968687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de-DE"/>
              <a:t>Bild durch Klicken auf Symbol hinzufügen</a:t>
            </a:r>
            <a:endParaRPr lang="en-GB"/>
          </a:p>
        </p:txBody>
      </p:sp>
    </p:spTree>
    <p:extLst>
      <p:ext uri="{BB962C8B-B14F-4D97-AF65-F5344CB8AC3E}">
        <p14:creationId xmlns:p14="http://schemas.microsoft.com/office/powerpoint/2010/main" val="3667238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0378999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758286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406975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3625815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63044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754250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7344001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271073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23986092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618453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7550201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7805083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993574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30155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image" Target="../media/image9.emf"/><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10.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image" Target="../media/image4.emf"/><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3.emf"/><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image" Target="../media/image4.emf"/><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image" Target="../media/image9.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1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2.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theme" Target="../theme/theme14.xml"/><Relationship Id="rId3" Type="http://schemas.openxmlformats.org/officeDocument/2006/relationships/slideLayout" Target="../slideLayouts/slideLayout162.xml"/><Relationship Id="rId21" Type="http://schemas.openxmlformats.org/officeDocument/2006/relationships/image" Target="../media/image4.emf"/><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image" Target="../media/image3.emf"/><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image" Target="../media/image9.emf"/><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4.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3.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ags" Target="../tags/tag13.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slideLayout" Target="../slideLayouts/slideLayout74.xml"/><Relationship Id="rId7"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4.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3.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2C09-FB95-4F76-8D0E-D8BD03F88E76}" type="datetimeFigureOut">
              <a:rPr lang="en-GB" smtClean="0"/>
              <a:t>08/10/2024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E3B6-D22E-485C-8165-3991E9C31708}" type="slidenum">
              <a:rPr lang="en-GB" smtClean="0"/>
              <a:t>‹#›</a:t>
            </a:fld>
            <a:endParaRPr lang="en-GB"/>
          </a:p>
        </p:txBody>
      </p:sp>
    </p:spTree>
    <p:extLst>
      <p:ext uri="{BB962C8B-B14F-4D97-AF65-F5344CB8AC3E}">
        <p14:creationId xmlns:p14="http://schemas.microsoft.com/office/powerpoint/2010/main" val="22039720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333992761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9"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9" y="2393957"/>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41" y="6870450"/>
            <a:ext cx="2743200" cy="216000"/>
          </a:xfrm>
          <a:prstGeom prst="rect">
            <a:avLst/>
          </a:prstGeom>
        </p:spPr>
        <p:txBody>
          <a:bodyPr vert="horz" lIns="0" tIns="0" rIns="0" bIns="0" rtlCol="0" anchor="ctr">
            <a:noAutofit/>
          </a:bodyPr>
          <a:lstStyle>
            <a:lvl1pPr algn="l">
              <a:defRPr sz="749">
                <a:noFill/>
              </a:defRPr>
            </a:lvl1pPr>
          </a:lstStyle>
          <a:p>
            <a:r>
              <a:rPr lang="en-GB"/>
              <a:t>Date: Monday / 01 / October / 2019</a:t>
            </a:r>
          </a:p>
        </p:txBody>
      </p:sp>
      <p:sp>
        <p:nvSpPr>
          <p:cNvPr id="5" name="Footer Placeholder 4"/>
          <p:cNvSpPr>
            <a:spLocks noGrp="1"/>
          </p:cNvSpPr>
          <p:nvPr>
            <p:ph type="ftr" sz="quarter" idx="3"/>
          </p:nvPr>
        </p:nvSpPr>
        <p:spPr>
          <a:xfrm>
            <a:off x="490541" y="6337302"/>
            <a:ext cx="5605463" cy="180000"/>
          </a:xfrm>
          <a:prstGeom prst="rect">
            <a:avLst/>
          </a:prstGeom>
        </p:spPr>
        <p:txBody>
          <a:bodyPr vert="horz" lIns="0" tIns="0" rIns="0" bIns="0" rtlCol="0" anchor="t" anchorCtr="0">
            <a:noAutofit/>
          </a:bodyPr>
          <a:lstStyle>
            <a:lvl1pPr algn="l">
              <a:defRPr sz="749"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3" y="432000"/>
            <a:ext cx="540000" cy="288000"/>
          </a:xfrm>
          <a:prstGeom prst="rect">
            <a:avLst/>
          </a:prstGeom>
        </p:spPr>
        <p:txBody>
          <a:bodyPr vert="horz" lIns="0" tIns="0" rIns="0" bIns="0" rtlCol="0" anchor="t" anchorCtr="0">
            <a:noAutofit/>
          </a:bodyPr>
          <a:lstStyle>
            <a:lvl1pPr algn="r">
              <a:defRPr sz="135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41" y="182436"/>
            <a:ext cx="1371600" cy="494482"/>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6941986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Lst>
  <p:hf hdr="0"/>
  <p:txStyles>
    <p:titleStyle>
      <a:lvl1pPr algn="l" defTabSz="685814" rtl="0" eaLnBrk="1" latinLnBrk="0" hangingPunct="1">
        <a:lnSpc>
          <a:spcPct val="90000"/>
        </a:lnSpc>
        <a:spcBef>
          <a:spcPct val="0"/>
        </a:spcBef>
        <a:buNone/>
        <a:defRPr sz="1875" b="1" kern="1200">
          <a:solidFill>
            <a:schemeClr val="accent1"/>
          </a:solidFill>
          <a:latin typeface="+mj-lt"/>
          <a:ea typeface="+mj-ea"/>
          <a:cs typeface="+mj-cs"/>
        </a:defRPr>
      </a:lvl1pPr>
    </p:titleStyle>
    <p:bodyStyle>
      <a:lvl1pPr marL="0" indent="0" algn="l" defTabSz="685814" rtl="0" eaLnBrk="1" latinLnBrk="0" hangingPunct="1">
        <a:lnSpc>
          <a:spcPct val="100000"/>
        </a:lnSpc>
        <a:spcBef>
          <a:spcPts val="1801"/>
        </a:spcBef>
        <a:spcAft>
          <a:spcPts val="450"/>
        </a:spcAft>
        <a:buFont typeface="Arial" panose="020B0604020202020204" pitchFamily="34" charset="0"/>
        <a:buNone/>
        <a:defRPr sz="1350" b="1" kern="1200">
          <a:solidFill>
            <a:schemeClr val="accent2"/>
          </a:solidFill>
          <a:latin typeface="+mn-lt"/>
          <a:ea typeface="+mn-ea"/>
          <a:cs typeface="+mn-cs"/>
        </a:defRPr>
      </a:lvl1pPr>
      <a:lvl2pPr marL="0" indent="0" algn="l" defTabSz="685814" rtl="0" eaLnBrk="1" latinLnBrk="0" hangingPunct="1">
        <a:lnSpc>
          <a:spcPct val="100000"/>
        </a:lnSpc>
        <a:spcBef>
          <a:spcPts val="450"/>
        </a:spcBef>
        <a:spcAft>
          <a:spcPts val="450"/>
        </a:spcAft>
        <a:buFont typeface="Arial" panose="020B0604020202020204" pitchFamily="34" charset="0"/>
        <a:buNone/>
        <a:defRPr sz="1350" kern="1200">
          <a:solidFill>
            <a:schemeClr val="tx1"/>
          </a:solidFill>
          <a:latin typeface="+mn-lt"/>
          <a:ea typeface="+mn-ea"/>
          <a:cs typeface="+mn-cs"/>
        </a:defRPr>
      </a:lvl2pPr>
      <a:lvl3pPr marL="189005" indent="-189005" algn="l" defTabSz="685814" rtl="0" eaLnBrk="1" latinLnBrk="0" hangingPunct="1">
        <a:lnSpc>
          <a:spcPct val="100000"/>
        </a:lnSpc>
        <a:spcBef>
          <a:spcPts val="450"/>
        </a:spcBef>
        <a:buClr>
          <a:schemeClr val="accent2"/>
        </a:buClr>
        <a:buSzPct val="70000"/>
        <a:buFont typeface="Wingdings 3" panose="05040102010807070707" pitchFamily="18" charset="2"/>
        <a:buChar char=""/>
        <a:defRPr sz="1350" kern="1200">
          <a:solidFill>
            <a:schemeClr val="tx1"/>
          </a:solidFill>
          <a:latin typeface="+mn-lt"/>
          <a:ea typeface="+mn-ea"/>
          <a:cs typeface="+mn-cs"/>
        </a:defRPr>
      </a:lvl3pPr>
      <a:lvl4pPr marL="0" indent="0" algn="l" defTabSz="685814" rtl="0" eaLnBrk="1" latinLnBrk="0" hangingPunct="1">
        <a:lnSpc>
          <a:spcPct val="100000"/>
        </a:lnSpc>
        <a:spcBef>
          <a:spcPts val="1801"/>
        </a:spcBef>
        <a:spcAft>
          <a:spcPts val="338"/>
        </a:spcAft>
        <a:buClr>
          <a:schemeClr val="accent2"/>
        </a:buClr>
        <a:buSzPct val="80000"/>
        <a:buFont typeface="Arial" panose="020B0604020202020204" pitchFamily="34" charset="0"/>
        <a:buNone/>
        <a:defRPr sz="1050" b="1" kern="1200">
          <a:solidFill>
            <a:schemeClr val="accent2"/>
          </a:solidFill>
          <a:latin typeface="+mn-lt"/>
          <a:ea typeface="+mn-ea"/>
          <a:cs typeface="+mn-cs"/>
        </a:defRPr>
      </a:lvl4pPr>
      <a:lvl5pPr marL="0" indent="0" algn="l" defTabSz="685814"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050" kern="1200">
          <a:solidFill>
            <a:schemeClr val="tx1"/>
          </a:solidFill>
          <a:latin typeface="+mn-lt"/>
          <a:ea typeface="+mn-ea"/>
          <a:cs typeface="+mn-cs"/>
        </a:defRPr>
      </a:lvl5pPr>
      <a:lvl6pPr marL="189005" indent="-189005" algn="l" defTabSz="685814"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14" rtl="0" eaLnBrk="1" latinLnBrk="0" hangingPunct="1">
        <a:lnSpc>
          <a:spcPct val="100000"/>
        </a:lnSpc>
        <a:spcBef>
          <a:spcPts val="450"/>
        </a:spcBef>
        <a:buFont typeface="Arial" panose="020B0604020202020204" pitchFamily="34" charset="0"/>
        <a:buNone/>
        <a:defRPr sz="749" kern="1200" baseline="0">
          <a:solidFill>
            <a:schemeClr val="tx1"/>
          </a:solidFill>
          <a:latin typeface="+mn-lt"/>
          <a:ea typeface="+mn-ea"/>
          <a:cs typeface="+mn-cs"/>
        </a:defRPr>
      </a:lvl7pPr>
      <a:lvl8pPr marL="2571803"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0"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9" algn="l" defTabSz="685814" rtl="0" eaLnBrk="1" latinLnBrk="0" hangingPunct="1">
        <a:defRPr sz="1350" kern="1200">
          <a:solidFill>
            <a:schemeClr val="tx1"/>
          </a:solidFill>
          <a:latin typeface="+mn-lt"/>
          <a:ea typeface="+mn-ea"/>
          <a:cs typeface="+mn-cs"/>
        </a:defRPr>
      </a:lvl5pPr>
      <a:lvl6pPr marL="1714535" algn="l" defTabSz="685814" rtl="0" eaLnBrk="1" latinLnBrk="0" hangingPunct="1">
        <a:defRPr sz="1350" kern="1200">
          <a:solidFill>
            <a:schemeClr val="tx1"/>
          </a:solidFill>
          <a:latin typeface="+mn-lt"/>
          <a:ea typeface="+mn-ea"/>
          <a:cs typeface="+mn-cs"/>
        </a:defRPr>
      </a:lvl6pPr>
      <a:lvl7pPr marL="2057442" algn="l" defTabSz="685814" rtl="0" eaLnBrk="1" latinLnBrk="0" hangingPunct="1">
        <a:defRPr sz="1350" kern="1200">
          <a:solidFill>
            <a:schemeClr val="tx1"/>
          </a:solidFill>
          <a:latin typeface="+mn-lt"/>
          <a:ea typeface="+mn-ea"/>
          <a:cs typeface="+mn-cs"/>
        </a:defRPr>
      </a:lvl7pPr>
      <a:lvl8pPr marL="2400350" algn="l" defTabSz="685814" rtl="0" eaLnBrk="1" latinLnBrk="0" hangingPunct="1">
        <a:defRPr sz="1350" kern="1200">
          <a:solidFill>
            <a:schemeClr val="tx1"/>
          </a:solidFill>
          <a:latin typeface="+mn-lt"/>
          <a:ea typeface="+mn-ea"/>
          <a:cs typeface="+mn-cs"/>
        </a:defRPr>
      </a:lvl8pPr>
      <a:lvl9pPr marL="2743257" algn="l" defTabSz="68581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7" y="711236"/>
            <a:ext cx="9121013" cy="71095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83840" y="1700808"/>
            <a:ext cx="10972800" cy="45651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3">
            <a:extLst>
              <a:ext uri="{FF2B5EF4-FFF2-40B4-BE49-F238E27FC236}">
                <a16:creationId xmlns:a16="http://schemas.microsoft.com/office/drawing/2014/main" id="{195A2E9C-EE47-4F3E-AFBC-EA274AD154C5}"/>
              </a:ext>
            </a:extLst>
          </p:cNvPr>
          <p:cNvSpPr txBox="1">
            <a:spLocks/>
          </p:cNvSpPr>
          <p:nvPr userDrawn="1"/>
        </p:nvSpPr>
        <p:spPr>
          <a:xfrm>
            <a:off x="11309047" y="6371381"/>
            <a:ext cx="719528"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extLst>
      <p:ext uri="{BB962C8B-B14F-4D97-AF65-F5344CB8AC3E}">
        <p14:creationId xmlns:p14="http://schemas.microsoft.com/office/powerpoint/2010/main" val="254442578"/>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4" r:id="rId12"/>
    <p:sldLayoutId id="2147483915" r:id="rId13"/>
    <p:sldLayoutId id="2147483916" r:id="rId14"/>
  </p:sldLayoutIdLst>
  <p:hf hd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Footer Placeholder 4"/>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149831945"/>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9"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9" y="2393957"/>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41" y="6870450"/>
            <a:ext cx="2743200" cy="216000"/>
          </a:xfrm>
          <a:prstGeom prst="rect">
            <a:avLst/>
          </a:prstGeom>
        </p:spPr>
        <p:txBody>
          <a:bodyPr vert="horz" lIns="0" tIns="0" rIns="0" bIns="0" rtlCol="0" anchor="ctr">
            <a:noAutofit/>
          </a:bodyPr>
          <a:lstStyle>
            <a:lvl1pPr algn="l">
              <a:defRPr sz="749">
                <a:noFill/>
              </a:defRPr>
            </a:lvl1pPr>
          </a:lstStyle>
          <a:p>
            <a:r>
              <a:rPr lang="en-GB"/>
              <a:t>Date: Monday / 01 / October / 2019</a:t>
            </a:r>
          </a:p>
        </p:txBody>
      </p:sp>
      <p:sp>
        <p:nvSpPr>
          <p:cNvPr id="5" name="Footer Placeholder 4"/>
          <p:cNvSpPr>
            <a:spLocks noGrp="1"/>
          </p:cNvSpPr>
          <p:nvPr>
            <p:ph type="ftr" sz="quarter" idx="3"/>
          </p:nvPr>
        </p:nvSpPr>
        <p:spPr>
          <a:xfrm>
            <a:off x="490541" y="6337302"/>
            <a:ext cx="5605463" cy="180000"/>
          </a:xfrm>
          <a:prstGeom prst="rect">
            <a:avLst/>
          </a:prstGeom>
        </p:spPr>
        <p:txBody>
          <a:bodyPr vert="horz" lIns="0" tIns="0" rIns="0" bIns="0" rtlCol="0" anchor="t" anchorCtr="0">
            <a:noAutofit/>
          </a:bodyPr>
          <a:lstStyle>
            <a:lvl1pPr algn="l">
              <a:defRPr sz="749"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3" y="432000"/>
            <a:ext cx="540000" cy="288000"/>
          </a:xfrm>
          <a:prstGeom prst="rect">
            <a:avLst/>
          </a:prstGeom>
        </p:spPr>
        <p:txBody>
          <a:bodyPr vert="horz" lIns="0" tIns="0" rIns="0" bIns="0" rtlCol="0" anchor="t" anchorCtr="0">
            <a:noAutofit/>
          </a:bodyPr>
          <a:lstStyle>
            <a:lvl1pPr algn="r">
              <a:defRPr sz="135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0540" y="490538"/>
            <a:ext cx="1371600" cy="494482"/>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0"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12281229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hf hdr="0"/>
  <p:txStyles>
    <p:titleStyle>
      <a:lvl1pPr algn="l" defTabSz="685814" rtl="0" eaLnBrk="1" latinLnBrk="0" hangingPunct="1">
        <a:lnSpc>
          <a:spcPct val="90000"/>
        </a:lnSpc>
        <a:spcBef>
          <a:spcPct val="0"/>
        </a:spcBef>
        <a:buNone/>
        <a:defRPr sz="1875" b="1" kern="1200">
          <a:solidFill>
            <a:schemeClr val="accent1"/>
          </a:solidFill>
          <a:latin typeface="+mj-lt"/>
          <a:ea typeface="+mj-ea"/>
          <a:cs typeface="+mj-cs"/>
        </a:defRPr>
      </a:lvl1pPr>
    </p:titleStyle>
    <p:bodyStyle>
      <a:lvl1pPr marL="0" indent="0" algn="l" defTabSz="685814" rtl="0" eaLnBrk="1" latinLnBrk="0" hangingPunct="1">
        <a:lnSpc>
          <a:spcPct val="100000"/>
        </a:lnSpc>
        <a:spcBef>
          <a:spcPts val="1801"/>
        </a:spcBef>
        <a:spcAft>
          <a:spcPts val="450"/>
        </a:spcAft>
        <a:buFont typeface="Arial" panose="020B0604020202020204" pitchFamily="34" charset="0"/>
        <a:buNone/>
        <a:defRPr sz="1350" b="1" kern="1200">
          <a:solidFill>
            <a:schemeClr val="accent2"/>
          </a:solidFill>
          <a:latin typeface="+mn-lt"/>
          <a:ea typeface="+mn-ea"/>
          <a:cs typeface="+mn-cs"/>
        </a:defRPr>
      </a:lvl1pPr>
      <a:lvl2pPr marL="0" indent="0" algn="l" defTabSz="685814" rtl="0" eaLnBrk="1" latinLnBrk="0" hangingPunct="1">
        <a:lnSpc>
          <a:spcPct val="100000"/>
        </a:lnSpc>
        <a:spcBef>
          <a:spcPts val="450"/>
        </a:spcBef>
        <a:spcAft>
          <a:spcPts val="450"/>
        </a:spcAft>
        <a:buFont typeface="Arial" panose="020B0604020202020204" pitchFamily="34" charset="0"/>
        <a:buNone/>
        <a:defRPr sz="1350" kern="1200">
          <a:solidFill>
            <a:schemeClr val="tx1"/>
          </a:solidFill>
          <a:latin typeface="+mn-lt"/>
          <a:ea typeface="+mn-ea"/>
          <a:cs typeface="+mn-cs"/>
        </a:defRPr>
      </a:lvl2pPr>
      <a:lvl3pPr marL="189005" indent="-189005" algn="l" defTabSz="685814" rtl="0" eaLnBrk="1" latinLnBrk="0" hangingPunct="1">
        <a:lnSpc>
          <a:spcPct val="100000"/>
        </a:lnSpc>
        <a:spcBef>
          <a:spcPts val="450"/>
        </a:spcBef>
        <a:buClr>
          <a:schemeClr val="accent2"/>
        </a:buClr>
        <a:buSzPct val="70000"/>
        <a:buFont typeface="Wingdings 3" panose="05040102010807070707" pitchFamily="18" charset="2"/>
        <a:buChar char=""/>
        <a:defRPr sz="1350" kern="1200">
          <a:solidFill>
            <a:schemeClr val="tx1"/>
          </a:solidFill>
          <a:latin typeface="+mn-lt"/>
          <a:ea typeface="+mn-ea"/>
          <a:cs typeface="+mn-cs"/>
        </a:defRPr>
      </a:lvl3pPr>
      <a:lvl4pPr marL="0" indent="0" algn="l" defTabSz="685814" rtl="0" eaLnBrk="1" latinLnBrk="0" hangingPunct="1">
        <a:lnSpc>
          <a:spcPct val="100000"/>
        </a:lnSpc>
        <a:spcBef>
          <a:spcPts val="1801"/>
        </a:spcBef>
        <a:spcAft>
          <a:spcPts val="338"/>
        </a:spcAft>
        <a:buClr>
          <a:schemeClr val="accent2"/>
        </a:buClr>
        <a:buSzPct val="80000"/>
        <a:buFont typeface="Arial" panose="020B0604020202020204" pitchFamily="34" charset="0"/>
        <a:buNone/>
        <a:defRPr sz="1050" b="1" kern="1200">
          <a:solidFill>
            <a:schemeClr val="accent2"/>
          </a:solidFill>
          <a:latin typeface="+mn-lt"/>
          <a:ea typeface="+mn-ea"/>
          <a:cs typeface="+mn-cs"/>
        </a:defRPr>
      </a:lvl4pPr>
      <a:lvl5pPr marL="0" indent="0" algn="l" defTabSz="685814"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050" kern="1200">
          <a:solidFill>
            <a:schemeClr val="tx1"/>
          </a:solidFill>
          <a:latin typeface="+mn-lt"/>
          <a:ea typeface="+mn-ea"/>
          <a:cs typeface="+mn-cs"/>
        </a:defRPr>
      </a:lvl5pPr>
      <a:lvl6pPr marL="189005" indent="-189005" algn="l" defTabSz="685814"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14" rtl="0" eaLnBrk="1" latinLnBrk="0" hangingPunct="1">
        <a:lnSpc>
          <a:spcPct val="100000"/>
        </a:lnSpc>
        <a:spcBef>
          <a:spcPts val="450"/>
        </a:spcBef>
        <a:buFont typeface="Arial" panose="020B0604020202020204" pitchFamily="34" charset="0"/>
        <a:buNone/>
        <a:defRPr sz="749" kern="1200" baseline="0">
          <a:solidFill>
            <a:schemeClr val="tx1"/>
          </a:solidFill>
          <a:latin typeface="+mn-lt"/>
          <a:ea typeface="+mn-ea"/>
          <a:cs typeface="+mn-cs"/>
        </a:defRPr>
      </a:lvl7pPr>
      <a:lvl8pPr marL="2571803"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0"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9" algn="l" defTabSz="685814" rtl="0" eaLnBrk="1" latinLnBrk="0" hangingPunct="1">
        <a:defRPr sz="1350" kern="1200">
          <a:solidFill>
            <a:schemeClr val="tx1"/>
          </a:solidFill>
          <a:latin typeface="+mn-lt"/>
          <a:ea typeface="+mn-ea"/>
          <a:cs typeface="+mn-cs"/>
        </a:defRPr>
      </a:lvl5pPr>
      <a:lvl6pPr marL="1714535" algn="l" defTabSz="685814" rtl="0" eaLnBrk="1" latinLnBrk="0" hangingPunct="1">
        <a:defRPr sz="1350" kern="1200">
          <a:solidFill>
            <a:schemeClr val="tx1"/>
          </a:solidFill>
          <a:latin typeface="+mn-lt"/>
          <a:ea typeface="+mn-ea"/>
          <a:cs typeface="+mn-cs"/>
        </a:defRPr>
      </a:lvl6pPr>
      <a:lvl7pPr marL="2057442" algn="l" defTabSz="685814" rtl="0" eaLnBrk="1" latinLnBrk="0" hangingPunct="1">
        <a:defRPr sz="1350" kern="1200">
          <a:solidFill>
            <a:schemeClr val="tx1"/>
          </a:solidFill>
          <a:latin typeface="+mn-lt"/>
          <a:ea typeface="+mn-ea"/>
          <a:cs typeface="+mn-cs"/>
        </a:defRPr>
      </a:lvl7pPr>
      <a:lvl8pPr marL="2400350" algn="l" defTabSz="685814" rtl="0" eaLnBrk="1" latinLnBrk="0" hangingPunct="1">
        <a:defRPr sz="1350" kern="1200">
          <a:solidFill>
            <a:schemeClr val="tx1"/>
          </a:solidFill>
          <a:latin typeface="+mn-lt"/>
          <a:ea typeface="+mn-ea"/>
          <a:cs typeface="+mn-cs"/>
        </a:defRPr>
      </a:lvl8pPr>
      <a:lvl9pPr marL="2743257" algn="l" defTabSz="68581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endParaRPr lang="id-ID" sz="1600" dirty="0">
              <a:solidFill>
                <a:schemeClr val="bg1"/>
              </a:solidFill>
            </a:endParaRPr>
          </a:p>
        </p:txBody>
      </p:sp>
    </p:spTree>
    <p:custDataLst>
      <p:tags r:id="rId8"/>
    </p:custDataLst>
    <p:extLst>
      <p:ext uri="{BB962C8B-B14F-4D97-AF65-F5344CB8AC3E}">
        <p14:creationId xmlns:p14="http://schemas.microsoft.com/office/powerpoint/2010/main" val="34705534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8"/>
    </p:custDataLst>
    <p:extLst>
      <p:ext uri="{BB962C8B-B14F-4D97-AF65-F5344CB8AC3E}">
        <p14:creationId xmlns:p14="http://schemas.microsoft.com/office/powerpoint/2010/main" val="36586958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EDE0D-C39E-1420-F393-2007B5AFF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DA5C9-1CD3-86C9-760F-24532B535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515AC-74C0-17A1-EBBD-675AA2D69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73E767D-3113-0BA3-C9CB-7C42535C8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C03-4D5B-0F30-B187-3E0ED351B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3F1B-1AE2-4054-AC13-DED8CB2ABFBD}" type="slidenum">
              <a:rPr lang="en-GB" smtClean="0"/>
              <a:t>‹#›</a:t>
            </a:fld>
            <a:endParaRPr lang="en-GB"/>
          </a:p>
        </p:txBody>
      </p:sp>
    </p:spTree>
    <p:extLst>
      <p:ext uri="{BB962C8B-B14F-4D97-AF65-F5344CB8AC3E}">
        <p14:creationId xmlns:p14="http://schemas.microsoft.com/office/powerpoint/2010/main" val="42620525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de-DE"/>
              <a:t>Mastertitelformat bearbeiten</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20679783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Edit Master text styles</a:t>
            </a:r>
          </a:p>
          <a:p>
            <a:pPr lvl="1"/>
            <a:r>
              <a:rPr lang="en"/>
              <a:t>Second level</a:t>
            </a:r>
          </a:p>
          <a:p>
            <a:pPr lvl="2"/>
            <a:r>
              <a:rPr lang="en"/>
              <a:t>Third level</a:t>
            </a:r>
          </a:p>
          <a:p>
            <a:pPr lvl="3"/>
            <a:r>
              <a:rPr lang="en"/>
              <a:t>Fourth level</a:t>
            </a:r>
          </a:p>
          <a:p>
            <a:pPr lvl="4"/>
            <a:r>
              <a:rPr lang="en"/>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2C09-FB95-4F76-8D0E-D8BD03F88E76}" type="datetimeFigureOut">
              <a:rPr lang="en-GB" smtClean="0"/>
              <a:t>08/10/2024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E3B6-D22E-485C-8165-3991E9C31708}" type="slidenum">
              <a:rPr lang="en-GB" smtClean="0"/>
              <a:t>‹#›</a:t>
            </a:fld>
            <a:endParaRPr lang="en-GB"/>
          </a:p>
        </p:txBody>
      </p:sp>
    </p:spTree>
    <p:extLst>
      <p:ext uri="{BB962C8B-B14F-4D97-AF65-F5344CB8AC3E}">
        <p14:creationId xmlns:p14="http://schemas.microsoft.com/office/powerpoint/2010/main" val="363367443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val 1"/>
          <p:cNvSpPr/>
          <p:nvPr userDrawn="1"/>
        </p:nvSpPr>
        <p:spPr>
          <a:xfrm>
            <a:off x="11376498" y="6307302"/>
            <a:ext cx="580575" cy="435431"/>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custDataLst>
      <p:tags r:id="rId9"/>
    </p:custDataLst>
    <p:extLst>
      <p:ext uri="{BB962C8B-B14F-4D97-AF65-F5344CB8AC3E}">
        <p14:creationId xmlns:p14="http://schemas.microsoft.com/office/powerpoint/2010/main" val="67213479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val 1"/>
          <p:cNvSpPr/>
          <p:nvPr userDrawn="1"/>
        </p:nvSpPr>
        <p:spPr>
          <a:xfrm>
            <a:off x="11376498" y="6307302"/>
            <a:ext cx="580575" cy="435431"/>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custDataLst>
      <p:tags r:id="rId8"/>
    </p:custDataLst>
    <p:extLst>
      <p:ext uri="{BB962C8B-B14F-4D97-AF65-F5344CB8AC3E}">
        <p14:creationId xmlns:p14="http://schemas.microsoft.com/office/powerpoint/2010/main" val="406347770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
              <a:t>Mastertitelformat bearbeiten</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
              <a:t>Mastertextformat bearbeiten</a:t>
            </a:r>
          </a:p>
          <a:p>
            <a:pPr lvl="1"/>
            <a:r>
              <a:rPr lang="en"/>
              <a:t>Zweite Ebene</a:t>
            </a:r>
          </a:p>
          <a:p>
            <a:pPr lvl="2"/>
            <a:r>
              <a:rPr lang="en"/>
              <a:t>Dritte Ebene</a:t>
            </a:r>
          </a:p>
          <a:p>
            <a:pPr lvl="3"/>
            <a:r>
              <a:rPr lang="en"/>
              <a:t>Vierte Ebene</a:t>
            </a:r>
          </a:p>
          <a:p>
            <a:pPr lvl="4"/>
            <a:r>
              <a:rPr lang="en"/>
              <a:t>Fünfte Ebene</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19998417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bonnet@ilo.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20.xml"/><Relationship Id="rId4" Type="http://schemas.openxmlformats.org/officeDocument/2006/relationships/hyperlink" Target="http://jon-this-is-mine.blogspot.com/2012/10/done-by-summers-end-week-eight.html"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30.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3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6.xml"/><Relationship Id="rId5" Type="http://schemas.openxmlformats.org/officeDocument/2006/relationships/hyperlink" Target="https://www.ilo.org/global/publications/books/WCMS_802551/lang--en/index.htm" TargetMode="Externa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1.xml"/><Relationship Id="rId6" Type="http://schemas.openxmlformats.org/officeDocument/2006/relationships/hyperlink" Target="https://www.unglobalaccelerator.org/resource/informality-dashboard"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3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hyperlink" Target="https://www.publicdomainpictures.net/fr/view-image.php?image=320530&amp;picture=post-it-5"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www.publicdomainpictures.net/fr/view-image.php?image=320530&amp;picture=post-it-5" TargetMode="External"/><Relationship Id="rId5" Type="http://schemas.openxmlformats.org/officeDocument/2006/relationships/image" Target="../media/image32.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3" Type="http://schemas.openxmlformats.org/officeDocument/2006/relationships/hyperlink" Target="https://www.ilo.org/global/topics/employment-promotion/informal-economy/publications/WCMS_768807/lang--en/index.htm" TargetMode="External"/><Relationship Id="rId2" Type="http://schemas.openxmlformats.org/officeDocument/2006/relationships/hyperlink" Target="https://www.ilo.org/ilc/ILCSessions/previous-sessions/104/texts-adopted/WCMS_377774/lang--en/index.htm" TargetMode="External"/><Relationship Id="rId1" Type="http://schemas.openxmlformats.org/officeDocument/2006/relationships/slideLayout" Target="../slideLayouts/slideLayout169.xml"/><Relationship Id="rId6" Type="http://schemas.openxmlformats.org/officeDocument/2006/relationships/hyperlink" Target="https://www.ilo.org/global/topics/employment-promotion/informal-economy/lang--en/index.htm" TargetMode="External"/><Relationship Id="rId5" Type="http://schemas.openxmlformats.org/officeDocument/2006/relationships/hyperlink" Target="https://www.ilo.org/global/publications/books/WCMS_802551/lang--en/index.htm" TargetMode="External"/><Relationship Id="rId4" Type="http://schemas.openxmlformats.org/officeDocument/2006/relationships/hyperlink" Target="https://www.ilo.org/wcmsp5/groups/public/---ed_protect/---protrav/---travail/documents/briefingnote/wcms_832476.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hyperlink" Target="https://pixabay.com/en/capitol-washington-dc-building-293930/" TargetMode="External"/><Relationship Id="rId2" Type="http://schemas.openxmlformats.org/officeDocument/2006/relationships/image" Target="../media/image16.png"/><Relationship Id="rId1" Type="http://schemas.openxmlformats.org/officeDocument/2006/relationships/slideLayout" Target="../slideLayouts/slideLayout140.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92CD"/>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6AB9507-067B-48C1-A62C-7E2873874465}"/>
              </a:ext>
            </a:extLst>
          </p:cNvPr>
          <p:cNvSpPr txBox="1">
            <a:spLocks/>
          </p:cNvSpPr>
          <p:nvPr/>
        </p:nvSpPr>
        <p:spPr>
          <a:xfrm>
            <a:off x="7320468" y="1166649"/>
            <a:ext cx="4596808" cy="3016468"/>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Session 3.3</a:t>
            </a: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GB" sz="36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National diagnostic of informality or how data support decisions about priorities and inform the development and monitoring of policy </a:t>
            </a:r>
            <a:endParaRPr kumimoji="0" lang="en-US" sz="34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 Placeholder 2">
            <a:extLst>
              <a:ext uri="{FF2B5EF4-FFF2-40B4-BE49-F238E27FC236}">
                <a16:creationId xmlns:a16="http://schemas.microsoft.com/office/drawing/2014/main" id="{6FDEAC0B-C7F7-4EF8-9AC9-70E39A8119C1}"/>
              </a:ext>
            </a:extLst>
          </p:cNvPr>
          <p:cNvSpPr txBox="1">
            <a:spLocks/>
          </p:cNvSpPr>
          <p:nvPr/>
        </p:nvSpPr>
        <p:spPr>
          <a:xfrm>
            <a:off x="7472295" y="4665644"/>
            <a:ext cx="4719706" cy="1236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Regional Course on Statistics on Informality: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Definitions, Measurement, SDGs and Other Policy Indicators</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15-18 October 2024, Chiba, Japan</a:t>
            </a:r>
          </a:p>
        </p:txBody>
      </p:sp>
      <p:sp>
        <p:nvSpPr>
          <p:cNvPr id="9" name="Text Placeholder 2">
            <a:extLst>
              <a:ext uri="{FF2B5EF4-FFF2-40B4-BE49-F238E27FC236}">
                <a16:creationId xmlns:a16="http://schemas.microsoft.com/office/drawing/2014/main" id="{593258F2-841D-775F-9CCF-F961BFE89B35}"/>
              </a:ext>
            </a:extLst>
          </p:cNvPr>
          <p:cNvSpPr txBox="1">
            <a:spLocks/>
          </p:cNvSpPr>
          <p:nvPr/>
        </p:nvSpPr>
        <p:spPr>
          <a:xfrm>
            <a:off x="7624123" y="6239435"/>
            <a:ext cx="4538949" cy="61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Florence Bonnet</a:t>
            </a:r>
            <a:r>
              <a:rPr lang="fr-FR" sz="1200" dirty="0">
                <a:solidFill>
                  <a:prstClr val="white"/>
                </a:solidFill>
                <a:latin typeface="Noto Sans" panose="020B0502040504020204" pitchFamily="34" charset="0"/>
                <a:ea typeface="Noto Sans" panose="020B0502040504020204" pitchFamily="34" charset="0"/>
                <a:cs typeface="Noto Sans" panose="020B0502040504020204" pitchFamily="34" charset="0"/>
              </a:rPr>
              <a:t> AP/FORMALIZATION </a:t>
            </a: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a:t>
            </a: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bonnet@ilo.org</a:t>
            </a: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pic>
        <p:nvPicPr>
          <p:cNvPr id="2" name="Picture 1">
            <a:extLst>
              <a:ext uri="{FF2B5EF4-FFF2-40B4-BE49-F238E27FC236}">
                <a16:creationId xmlns:a16="http://schemas.microsoft.com/office/drawing/2014/main" id="{AB886F1B-9BEA-83FA-11AE-96CF0A711C74}"/>
              </a:ext>
            </a:extLst>
          </p:cNvPr>
          <p:cNvPicPr>
            <a:picLocks noChangeAspect="1"/>
          </p:cNvPicPr>
          <p:nvPr/>
        </p:nvPicPr>
        <p:blipFill>
          <a:blip r:embed="rId3"/>
          <a:stretch>
            <a:fillRect/>
          </a:stretch>
        </p:blipFill>
        <p:spPr>
          <a:xfrm>
            <a:off x="60912" y="797919"/>
            <a:ext cx="6984833" cy="5262159"/>
          </a:xfrm>
          <a:prstGeom prst="rect">
            <a:avLst/>
          </a:prstGeom>
        </p:spPr>
      </p:pic>
    </p:spTree>
    <p:extLst>
      <p:ext uri="{BB962C8B-B14F-4D97-AF65-F5344CB8AC3E}">
        <p14:creationId xmlns:p14="http://schemas.microsoft.com/office/powerpoint/2010/main" val="349806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045519" y="2420022"/>
            <a:ext cx="7278071" cy="4413119"/>
            <a:chOff x="456624" y="2560610"/>
            <a:chExt cx="7278071" cy="4413119"/>
          </a:xfrm>
        </p:grpSpPr>
        <p:sp>
          <p:nvSpPr>
            <p:cNvPr id="10" name="ZoneTexte 9">
              <a:extLst>
                <a:ext uri="{FF2B5EF4-FFF2-40B4-BE49-F238E27FC236}">
                  <a16:creationId xmlns:a16="http://schemas.microsoft.com/office/drawing/2014/main" id="{D288DDD8-62A2-4954-8D2F-861E27244B29}"/>
                </a:ext>
              </a:extLst>
            </p:cNvPr>
            <p:cNvSpPr txBox="1"/>
            <p:nvPr/>
          </p:nvSpPr>
          <p:spPr>
            <a:xfrm>
              <a:off x="456624" y="2560610"/>
              <a:ext cx="7278071" cy="692497"/>
            </a:xfrm>
            <a:prstGeom prst="rect">
              <a:avLst/>
            </a:prstGeom>
            <a:solidFill>
              <a:srgbClr val="A2D767"/>
            </a:solidFill>
            <a:ln>
              <a:solidFill>
                <a:srgbClr val="336600"/>
              </a:solid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4. Extent, characteristics &amp; nature: </a:t>
              </a:r>
              <a:r>
                <a:rPr kumimoji="0" lang="en-GB" sz="16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Quantify the extent, nature and composition of the informal economy</a:t>
              </a:r>
              <a:endParaRPr kumimoji="0" lang="en-GB" sz="2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endParaRPr>
            </a:p>
          </p:txBody>
        </p:sp>
        <p:sp>
          <p:nvSpPr>
            <p:cNvPr id="32" name="Rectangle 31"/>
            <p:cNvSpPr/>
            <p:nvPr/>
          </p:nvSpPr>
          <p:spPr>
            <a:xfrm>
              <a:off x="2227213" y="6696730"/>
              <a:ext cx="1808703" cy="276999"/>
            </a:xfrm>
            <a:prstGeom prst="rect">
              <a:avLst/>
            </a:prstGeom>
            <a:solidFill>
              <a:srgbClr val="A2D767"/>
            </a:solidFill>
            <a:ln>
              <a:solidFill>
                <a:srgbClr val="3366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Quantitative</a:t>
              </a:r>
              <a:r>
                <a:rPr kumimoji="0" lang="en-GB" sz="12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 information</a:t>
              </a:r>
            </a:p>
          </p:txBody>
        </p:sp>
      </p:grpSp>
      <p:sp>
        <p:nvSpPr>
          <p:cNvPr id="5" name="ZoneTexte 4">
            <a:extLst>
              <a:ext uri="{FF2B5EF4-FFF2-40B4-BE49-F238E27FC236}">
                <a16:creationId xmlns:a16="http://schemas.microsoft.com/office/drawing/2014/main" id="{6C8CA588-B9DA-420D-B23C-A97ED47434C8}"/>
              </a:ext>
            </a:extLst>
          </p:cNvPr>
          <p:cNvSpPr txBox="1"/>
          <p:nvPr/>
        </p:nvSpPr>
        <p:spPr>
          <a:xfrm>
            <a:off x="1943965" y="1828034"/>
            <a:ext cx="7322000" cy="307777"/>
          </a:xfrm>
          <a:prstGeom prst="rect">
            <a:avLst/>
          </a:prstGeom>
          <a:solidFill>
            <a:schemeClr val="bg1">
              <a:lumMod val="95000"/>
            </a:schemeClr>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3. </a:t>
            </a:r>
            <a:r>
              <a:rPr kumimoji="0" lang="en-GB" sz="14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Identify national priorities and overall policy framework  </a:t>
            </a:r>
          </a:p>
        </p:txBody>
      </p:sp>
      <p:sp>
        <p:nvSpPr>
          <p:cNvPr id="12" name="ZoneTexte 11">
            <a:extLst>
              <a:ext uri="{FF2B5EF4-FFF2-40B4-BE49-F238E27FC236}">
                <a16:creationId xmlns:a16="http://schemas.microsoft.com/office/drawing/2014/main" id="{1DA91E11-25C3-4BED-9AF4-20FC8CB0A47F}"/>
              </a:ext>
            </a:extLst>
          </p:cNvPr>
          <p:cNvSpPr txBox="1"/>
          <p:nvPr/>
        </p:nvSpPr>
        <p:spPr>
          <a:xfrm>
            <a:off x="2045518" y="4263172"/>
            <a:ext cx="7278071" cy="830997"/>
          </a:xfrm>
          <a:prstGeom prst="rect">
            <a:avLst/>
          </a:prstGeom>
          <a:solidFill>
            <a:schemeClr val="accent1">
              <a:lumMod val="40000"/>
              <a:lumOff val="60000"/>
            </a:schemeClr>
          </a:solidFill>
          <a:ln>
            <a:solidFill>
              <a:schemeClr val="accent5"/>
            </a:solidFill>
          </a:ln>
        </p:spPr>
        <p:txBody>
          <a:bodyPr wrap="square" rtlCol="0">
            <a:spAutoFit/>
          </a:bodyPr>
          <a:lstStyle>
            <a:defPPr>
              <a:defRPr lang="en-US"/>
            </a:defPPr>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7. </a:t>
            </a:r>
            <a:r>
              <a:rPr kumimoji="0" lang="en-GB"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Identify and assess current </a:t>
            </a:r>
            <a:r>
              <a:rPr kumimoji="0" lang="en-GB" sz="16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policy approach, specific programmes and measures </a:t>
            </a:r>
            <a:r>
              <a:rPr kumimoji="0" lang="en-GB"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and, whenever possible, their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id="{311F1F53-318B-4041-9A8D-8C44CE68C34B}"/>
              </a:ext>
            </a:extLst>
          </p:cNvPr>
          <p:cNvSpPr/>
          <p:nvPr/>
        </p:nvSpPr>
        <p:spPr>
          <a:xfrm>
            <a:off x="1978970" y="5592794"/>
            <a:ext cx="7272751" cy="338554"/>
          </a:xfrm>
          <a:prstGeom prst="rect">
            <a:avLst/>
          </a:prstGeom>
          <a:solidFill>
            <a:schemeClr val="accent1">
              <a:lumMod val="40000"/>
              <a:lumOff val="60000"/>
            </a:schemeClr>
          </a:solidFill>
          <a:ln>
            <a:solidFill>
              <a:schemeClr val="tx2">
                <a:lumMod val="60000"/>
                <a:lumOff val="40000"/>
              </a:schemeClr>
            </a:solidFill>
          </a:ln>
        </p:spPr>
        <p:txBody>
          <a:bodyPr wrap="square">
            <a:spAutoFit/>
          </a:bodyPr>
          <a:lstStyle/>
          <a:p>
            <a:pPr marL="0" marR="0" lvl="1" indent="0" algn="l" defTabSz="914400" rtl="0" eaLnBrk="1" fontAlgn="auto" latinLnBrk="0" hangingPunct="1">
              <a:lnSpc>
                <a:spcPct val="100000"/>
              </a:lnSpc>
              <a:spcBef>
                <a:spcPts val="0"/>
              </a:spcBef>
              <a:spcAft>
                <a:spcPts val="450"/>
              </a:spcAft>
              <a:buClr>
                <a:srgbClr val="9BBB59">
                  <a:lumMod val="50000"/>
                </a:srgbClr>
              </a:buClr>
              <a:buSzPct val="110000"/>
              <a:buFontTx/>
              <a:buNone/>
              <a:tabLst/>
              <a:defRPr/>
            </a:pPr>
            <a:r>
              <a:rPr kumimoji="0" lang="en-GB" sz="1600" b="1"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9</a:t>
            </a:r>
            <a:r>
              <a:rPr kumimoji="0" lang="en-GB" sz="1600" b="0"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 Identify priorities (specific groups) &amp; sequencing</a:t>
            </a:r>
          </a:p>
        </p:txBody>
      </p:sp>
      <p:sp>
        <p:nvSpPr>
          <p:cNvPr id="15" name="Rectangle 14">
            <a:extLst>
              <a:ext uri="{FF2B5EF4-FFF2-40B4-BE49-F238E27FC236}">
                <a16:creationId xmlns:a16="http://schemas.microsoft.com/office/drawing/2014/main" id="{FECC71A2-37C3-42A0-977B-CDBC6E795CA7}"/>
              </a:ext>
            </a:extLst>
          </p:cNvPr>
          <p:cNvSpPr/>
          <p:nvPr/>
        </p:nvSpPr>
        <p:spPr>
          <a:xfrm>
            <a:off x="1976405" y="5979141"/>
            <a:ext cx="7272751" cy="338554"/>
          </a:xfrm>
          <a:prstGeom prst="rect">
            <a:avLst/>
          </a:prstGeom>
          <a:solidFill>
            <a:schemeClr val="accent1">
              <a:lumMod val="40000"/>
              <a:lumOff val="60000"/>
            </a:schemeClr>
          </a:solidFill>
          <a:ln>
            <a:solidFill>
              <a:schemeClr val="accent5"/>
            </a:solidFill>
          </a:ln>
        </p:spPr>
        <p:txBody>
          <a:bodyPr wrap="square">
            <a:spAutoFit/>
          </a:bodyPr>
          <a:lstStyle/>
          <a:p>
            <a:pPr marL="0" marR="0" lvl="1" indent="0" algn="l" defTabSz="914400" rtl="0" eaLnBrk="1" fontAlgn="auto" latinLnBrk="0" hangingPunct="1">
              <a:lnSpc>
                <a:spcPct val="100000"/>
              </a:lnSpc>
              <a:spcBef>
                <a:spcPts val="0"/>
              </a:spcBef>
              <a:spcAft>
                <a:spcPts val="450"/>
              </a:spcAft>
              <a:buClr>
                <a:srgbClr val="9BBB59">
                  <a:lumMod val="50000"/>
                </a:srgbClr>
              </a:buClr>
              <a:buSzPct val="110000"/>
              <a:buFontTx/>
              <a:buNone/>
              <a:tabLst/>
              <a:defRPr/>
            </a:pPr>
            <a:r>
              <a:rPr kumimoji="0" lang="en-GB" sz="1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panose="020F0502020204030204" pitchFamily="34" charset="0"/>
              </a:rPr>
              <a:t>10. </a:t>
            </a:r>
            <a:r>
              <a:rPr kumimoji="0" lang="en-GB"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panose="020F0502020204030204" pitchFamily="34" charset="0"/>
              </a:rPr>
              <a:t> Provide policy recommendations, define an action plan &amp; formulate the road map</a:t>
            </a:r>
          </a:p>
        </p:txBody>
      </p:sp>
      <p:sp>
        <p:nvSpPr>
          <p:cNvPr id="21" name="Rectangle 20">
            <a:extLst>
              <a:ext uri="{FF2B5EF4-FFF2-40B4-BE49-F238E27FC236}">
                <a16:creationId xmlns:a16="http://schemas.microsoft.com/office/drawing/2014/main" id="{8625630E-0CB1-46BE-AA45-16961F8CEF9C}"/>
              </a:ext>
            </a:extLst>
          </p:cNvPr>
          <p:cNvSpPr/>
          <p:nvPr/>
        </p:nvSpPr>
        <p:spPr>
          <a:xfrm>
            <a:off x="1631504" y="696531"/>
            <a:ext cx="8059443" cy="571144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BACC6"/>
              </a:solidFill>
              <a:effectLst/>
              <a:uLnTx/>
              <a:uFillTx/>
              <a:latin typeface="Calibri Light" panose="020F0302020204030204" pitchFamily="34" charset="0"/>
              <a:ea typeface="+mn-ea"/>
              <a:cs typeface="+mn-cs"/>
            </a:endParaRPr>
          </a:p>
        </p:txBody>
      </p:sp>
      <p:sp>
        <p:nvSpPr>
          <p:cNvPr id="2" name="ZoneTexte 1">
            <a:extLst>
              <a:ext uri="{FF2B5EF4-FFF2-40B4-BE49-F238E27FC236}">
                <a16:creationId xmlns:a16="http://schemas.microsoft.com/office/drawing/2014/main" id="{8076EA25-CC73-491D-8AD7-121998937871}"/>
              </a:ext>
            </a:extLst>
          </p:cNvPr>
          <p:cNvSpPr txBox="1"/>
          <p:nvPr/>
        </p:nvSpPr>
        <p:spPr>
          <a:xfrm>
            <a:off x="3935761" y="2722986"/>
            <a:ext cx="5257490" cy="338554"/>
          </a:xfrm>
          <a:prstGeom prst="rect">
            <a:avLst/>
          </a:prstGeom>
          <a:solidFill>
            <a:schemeClr val="accent3">
              <a:lumMod val="75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rPr>
              <a:t>Including baseline indicators as part of the monitoring system</a:t>
            </a:r>
          </a:p>
        </p:txBody>
      </p:sp>
      <p:sp>
        <p:nvSpPr>
          <p:cNvPr id="22" name="ZoneTexte 21">
            <a:extLst>
              <a:ext uri="{FF2B5EF4-FFF2-40B4-BE49-F238E27FC236}">
                <a16:creationId xmlns:a16="http://schemas.microsoft.com/office/drawing/2014/main" id="{E02AA0DB-EEF1-4C8A-9EC5-F352085C7020}"/>
              </a:ext>
            </a:extLst>
          </p:cNvPr>
          <p:cNvSpPr txBox="1"/>
          <p:nvPr/>
        </p:nvSpPr>
        <p:spPr>
          <a:xfrm>
            <a:off x="5015881" y="4529228"/>
            <a:ext cx="4274709" cy="523220"/>
          </a:xfrm>
          <a:prstGeom prst="rect">
            <a:avLst/>
          </a:prstGeom>
          <a:solidFill>
            <a:schemeClr val="accent1">
              <a:lumMod val="60000"/>
              <a:lumOff val="40000"/>
            </a:schemeClr>
          </a:solidFill>
          <a:ln>
            <a:solidFill>
              <a:schemeClr val="accent6">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Including baseline information and indicators as part of the monitoring system</a:t>
            </a:r>
          </a:p>
        </p:txBody>
      </p:sp>
      <p:sp>
        <p:nvSpPr>
          <p:cNvPr id="23" name="ZoneTexte 5">
            <a:extLst>
              <a:ext uri="{FF2B5EF4-FFF2-40B4-BE49-F238E27FC236}">
                <a16:creationId xmlns:a16="http://schemas.microsoft.com/office/drawing/2014/main" id="{E19E59C1-583A-47FD-92D6-6C7F1B9D1962}"/>
              </a:ext>
            </a:extLst>
          </p:cNvPr>
          <p:cNvSpPr txBox="1"/>
          <p:nvPr/>
        </p:nvSpPr>
        <p:spPr>
          <a:xfrm>
            <a:off x="1948745" y="1439801"/>
            <a:ext cx="7312443" cy="307777"/>
          </a:xfrm>
          <a:prstGeom prst="rect">
            <a:avLst/>
          </a:prstGeom>
          <a:solidFill>
            <a:schemeClr val="bg1">
              <a:lumMod val="95000"/>
            </a:schemeClr>
          </a:solidFill>
          <a:ln>
            <a:solidFill>
              <a:schemeClr val="bg1">
                <a:lumMod val="50000"/>
              </a:schemeClr>
            </a:solidFill>
          </a:ln>
        </p:spPr>
        <p:txBody>
          <a:bodyPr wrap="square" rtlCol="0">
            <a:spAutoFit/>
          </a:bodyPr>
          <a:lstStyle>
            <a:defPPr>
              <a:defRPr lang="en-US"/>
            </a:defPPr>
            <a:lvl1pPr algn="ctr">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2.</a:t>
            </a:r>
            <a:r>
              <a:rPr kumimoji="0" lang="en-GB" sz="1400" b="0"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Working group </a:t>
            </a:r>
            <a:r>
              <a:rPr kumimoji="0" lang="en-GB" sz="1400" b="0"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in charge of the coordination &amp; implementation of the diagnostic</a:t>
            </a:r>
          </a:p>
        </p:txBody>
      </p:sp>
      <p:grpSp>
        <p:nvGrpSpPr>
          <p:cNvPr id="19" name="Group 18"/>
          <p:cNvGrpSpPr/>
          <p:nvPr/>
        </p:nvGrpSpPr>
        <p:grpSpPr>
          <a:xfrm>
            <a:off x="1908267" y="2135811"/>
            <a:ext cx="7797973" cy="3018113"/>
            <a:chOff x="373362" y="2292839"/>
            <a:chExt cx="7797973" cy="2768766"/>
          </a:xfrm>
        </p:grpSpPr>
        <p:grpSp>
          <p:nvGrpSpPr>
            <p:cNvPr id="16" name="Groupe 15">
              <a:extLst>
                <a:ext uri="{FF2B5EF4-FFF2-40B4-BE49-F238E27FC236}">
                  <a16:creationId xmlns:a16="http://schemas.microsoft.com/office/drawing/2014/main" id="{AAD21F6D-608B-48C5-A162-FC8E24B6CB0B}"/>
                </a:ext>
              </a:extLst>
            </p:cNvPr>
            <p:cNvGrpSpPr/>
            <p:nvPr/>
          </p:nvGrpSpPr>
          <p:grpSpPr>
            <a:xfrm>
              <a:off x="373362" y="2483210"/>
              <a:ext cx="7797973" cy="2578395"/>
              <a:chOff x="406019" y="1210060"/>
              <a:chExt cx="8608593" cy="4143140"/>
            </a:xfrm>
          </p:grpSpPr>
          <p:sp>
            <p:nvSpPr>
              <p:cNvPr id="17" name="Rectangle 16">
                <a:extLst>
                  <a:ext uri="{FF2B5EF4-FFF2-40B4-BE49-F238E27FC236}">
                    <a16:creationId xmlns:a16="http://schemas.microsoft.com/office/drawing/2014/main" id="{AEBA20BB-73C8-4BCD-87B6-822F01CA4E31}"/>
                  </a:ext>
                </a:extLst>
              </p:cNvPr>
              <p:cNvSpPr/>
              <p:nvPr/>
            </p:nvSpPr>
            <p:spPr>
              <a:xfrm>
                <a:off x="406019" y="1210060"/>
                <a:ext cx="8277526" cy="4143140"/>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endParaRPr>
              </a:p>
            </p:txBody>
          </p:sp>
          <p:sp>
            <p:nvSpPr>
              <p:cNvPr id="18" name="ZoneTexte 17">
                <a:extLst>
                  <a:ext uri="{FF2B5EF4-FFF2-40B4-BE49-F238E27FC236}">
                    <a16:creationId xmlns:a16="http://schemas.microsoft.com/office/drawing/2014/main" id="{B544CDD0-8444-413B-A3FC-FFB8ADEE86AA}"/>
                  </a:ext>
                </a:extLst>
              </p:cNvPr>
              <p:cNvSpPr txBox="1"/>
              <p:nvPr/>
            </p:nvSpPr>
            <p:spPr>
              <a:xfrm rot="16200000">
                <a:off x="7711909" y="2713949"/>
                <a:ext cx="2274129" cy="331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DIAGNOSTICS</a:t>
                </a:r>
                <a:endParaRPr kumimoji="0" lang="en-GB" sz="135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endParaRPr>
              </a:p>
            </p:txBody>
          </p:sp>
        </p:grpSp>
        <p:sp>
          <p:nvSpPr>
            <p:cNvPr id="26" name="Flèche : bas 19">
              <a:extLst>
                <a:ext uri="{FF2B5EF4-FFF2-40B4-BE49-F238E27FC236}">
                  <a16:creationId xmlns:a16="http://schemas.microsoft.com/office/drawing/2014/main" id="{2BB5D028-ECD7-40F9-A7CD-208F5D53E127}"/>
                </a:ext>
              </a:extLst>
            </p:cNvPr>
            <p:cNvSpPr/>
            <p:nvPr/>
          </p:nvSpPr>
          <p:spPr>
            <a:xfrm>
              <a:off x="3865569" y="2292839"/>
              <a:ext cx="864704" cy="238242"/>
            </a:xfrm>
            <a:prstGeom prst="down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endParaRPr>
            </a:p>
          </p:txBody>
        </p:sp>
      </p:grpSp>
      <p:grpSp>
        <p:nvGrpSpPr>
          <p:cNvPr id="8" name="Group 7"/>
          <p:cNvGrpSpPr/>
          <p:nvPr/>
        </p:nvGrpSpPr>
        <p:grpSpPr>
          <a:xfrm>
            <a:off x="9686089" y="792244"/>
            <a:ext cx="749602" cy="5584959"/>
            <a:chOff x="8140881" y="716399"/>
            <a:chExt cx="749602" cy="5584959"/>
          </a:xfrm>
        </p:grpSpPr>
        <p:grpSp>
          <p:nvGrpSpPr>
            <p:cNvPr id="6" name="Group 5"/>
            <p:cNvGrpSpPr/>
            <p:nvPr/>
          </p:nvGrpSpPr>
          <p:grpSpPr>
            <a:xfrm>
              <a:off x="8182597" y="716399"/>
              <a:ext cx="707886" cy="1602891"/>
              <a:chOff x="8182597" y="716399"/>
              <a:chExt cx="707886" cy="1602891"/>
            </a:xfrm>
          </p:grpSpPr>
          <p:sp>
            <p:nvSpPr>
              <p:cNvPr id="3" name="TextBox 2"/>
              <p:cNvSpPr txBox="1"/>
              <p:nvPr/>
            </p:nvSpPr>
            <p:spPr>
              <a:xfrm rot="16200000">
                <a:off x="7763032" y="1135964"/>
                <a:ext cx="15470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small" spc="0" normalizeH="0" baseline="0" noProof="0">
                    <a:ln>
                      <a:noFill/>
                    </a:ln>
                    <a:solidFill>
                      <a:prstClr val="black">
                        <a:lumMod val="95000"/>
                        <a:lumOff val="5000"/>
                      </a:prstClr>
                    </a:solidFill>
                    <a:effectLst/>
                    <a:uLnTx/>
                    <a:uFillTx/>
                    <a:latin typeface="Calibri Light" panose="020F0302020204030204" pitchFamily="34" charset="0"/>
                    <a:ea typeface="+mn-ea"/>
                    <a:cs typeface="+mn-cs"/>
                  </a:rPr>
                  <a:t>Preliminary steps</a:t>
                </a:r>
              </a:p>
            </p:txBody>
          </p:sp>
          <p:sp>
            <p:nvSpPr>
              <p:cNvPr id="4" name="Right Bracket 3"/>
              <p:cNvSpPr/>
              <p:nvPr/>
            </p:nvSpPr>
            <p:spPr>
              <a:xfrm>
                <a:off x="8712293" y="716400"/>
                <a:ext cx="178190" cy="1602890"/>
              </a:xfrm>
              <a:prstGeom prst="righ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grpSp>
        <p:sp>
          <p:nvSpPr>
            <p:cNvPr id="27" name="Right Bracket 26"/>
            <p:cNvSpPr/>
            <p:nvPr/>
          </p:nvSpPr>
          <p:spPr>
            <a:xfrm>
              <a:off x="8712293" y="2344177"/>
              <a:ext cx="177835" cy="2733902"/>
            </a:xfrm>
            <a:prstGeom prst="righ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
          <p:nvSpPr>
            <p:cNvPr id="28" name="TextBox 27"/>
            <p:cNvSpPr txBox="1"/>
            <p:nvPr/>
          </p:nvSpPr>
          <p:spPr>
            <a:xfrm rot="16200000">
              <a:off x="7540012" y="3537745"/>
              <a:ext cx="19711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small" spc="0" normalizeH="0" baseline="0" noProof="0">
                  <a:ln>
                    <a:noFill/>
                  </a:ln>
                  <a:solidFill>
                    <a:prstClr val="black">
                      <a:lumMod val="95000"/>
                      <a:lumOff val="5000"/>
                    </a:prstClr>
                  </a:solidFill>
                  <a:effectLst/>
                  <a:uLnTx/>
                  <a:uFillTx/>
                  <a:latin typeface="Calibri Light" panose="020F0302020204030204" pitchFamily="34" charset="0"/>
                  <a:ea typeface="+mn-ea"/>
                  <a:cs typeface="+mn-cs"/>
                </a:rPr>
                <a:t>Core components</a:t>
              </a:r>
            </a:p>
          </p:txBody>
        </p:sp>
        <p:sp>
          <p:nvSpPr>
            <p:cNvPr id="29" name="Right Bracket 28"/>
            <p:cNvSpPr/>
            <p:nvPr/>
          </p:nvSpPr>
          <p:spPr>
            <a:xfrm>
              <a:off x="8725136" y="5042576"/>
              <a:ext cx="165347" cy="1258782"/>
            </a:xfrm>
            <a:prstGeom prst="righ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
          <p:nvSpPr>
            <p:cNvPr id="30" name="TextBox 29"/>
            <p:cNvSpPr txBox="1"/>
            <p:nvPr/>
          </p:nvSpPr>
          <p:spPr>
            <a:xfrm rot="16200000">
              <a:off x="7851424" y="5236533"/>
              <a:ext cx="12867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small" spc="0" normalizeH="0" baseline="0" noProof="0">
                  <a:ln>
                    <a:noFill/>
                  </a:ln>
                  <a:solidFill>
                    <a:prstClr val="black">
                      <a:lumMod val="95000"/>
                      <a:lumOff val="5000"/>
                    </a:prstClr>
                  </a:solidFill>
                  <a:effectLst/>
                  <a:uLnTx/>
                  <a:uFillTx/>
                  <a:latin typeface="Calibri Light" panose="020F0302020204030204" pitchFamily="34" charset="0"/>
                  <a:ea typeface="+mn-ea"/>
                  <a:cs typeface="+mn-cs"/>
                </a:rPr>
                <a:t>Priorities &amp; policies</a:t>
              </a:r>
            </a:p>
          </p:txBody>
        </p:sp>
      </p:grpSp>
      <p:grpSp>
        <p:nvGrpSpPr>
          <p:cNvPr id="37" name="Group 36"/>
          <p:cNvGrpSpPr/>
          <p:nvPr/>
        </p:nvGrpSpPr>
        <p:grpSpPr>
          <a:xfrm>
            <a:off x="1974826" y="5052449"/>
            <a:ext cx="7272751" cy="493611"/>
            <a:chOff x="380368" y="4955616"/>
            <a:chExt cx="7272751" cy="493611"/>
          </a:xfrm>
        </p:grpSpPr>
        <p:sp>
          <p:nvSpPr>
            <p:cNvPr id="31" name="Rectangle 30">
              <a:extLst>
                <a:ext uri="{FF2B5EF4-FFF2-40B4-BE49-F238E27FC236}">
                  <a16:creationId xmlns:a16="http://schemas.microsoft.com/office/drawing/2014/main" id="{311F1F53-318B-4041-9A8D-8C44CE68C34B}"/>
                </a:ext>
              </a:extLst>
            </p:cNvPr>
            <p:cNvSpPr/>
            <p:nvPr/>
          </p:nvSpPr>
          <p:spPr>
            <a:xfrm>
              <a:off x="380368" y="5110673"/>
              <a:ext cx="7272751" cy="338554"/>
            </a:xfrm>
            <a:prstGeom prst="rect">
              <a:avLst/>
            </a:prstGeom>
            <a:solidFill>
              <a:schemeClr val="accent1">
                <a:lumMod val="40000"/>
                <a:lumOff val="60000"/>
              </a:schemeClr>
            </a:solidFill>
            <a:ln>
              <a:solidFill>
                <a:schemeClr val="accent5"/>
              </a:solidFill>
            </a:ln>
          </p:spPr>
          <p:txBody>
            <a:bodyPr wrap="square">
              <a:spAutoFit/>
            </a:bodyPr>
            <a:lstStyle/>
            <a:p>
              <a:pPr marL="0" marR="0" lvl="1" indent="0" algn="l" defTabSz="914400" rtl="0" eaLnBrk="1" fontAlgn="auto" latinLnBrk="0" hangingPunct="1">
                <a:lnSpc>
                  <a:spcPct val="100000"/>
                </a:lnSpc>
                <a:spcBef>
                  <a:spcPts val="0"/>
                </a:spcBef>
                <a:spcAft>
                  <a:spcPts val="450"/>
                </a:spcAft>
                <a:buClr>
                  <a:srgbClr val="9BBB59">
                    <a:lumMod val="50000"/>
                  </a:srgbClr>
                </a:buClr>
                <a:buSzPct val="110000"/>
                <a:buFontTx/>
                <a:buNone/>
                <a:tabLst/>
                <a:defRPr/>
              </a:pPr>
              <a:r>
                <a:rPr kumimoji="0" lang="en-GB" sz="1600" b="1"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8. </a:t>
              </a:r>
              <a:r>
                <a:rPr kumimoji="0" lang="en-GB" sz="1600" b="0" i="0" u="none" strike="noStrike" kern="1200" cap="none" spc="0" normalizeH="0" baseline="0" noProof="0" dirty="0">
                  <a:ln>
                    <a:noFill/>
                  </a:ln>
                  <a:solidFill>
                    <a:srgbClr val="060606"/>
                  </a:solidFill>
                  <a:effectLst/>
                  <a:uLnTx/>
                  <a:uFillTx/>
                  <a:latin typeface="Calibri Light" panose="020F0302020204030204" pitchFamily="34" charset="0"/>
                  <a:ea typeface="+mn-ea"/>
                  <a:cs typeface="Calibri" panose="020F0502020204030204" pitchFamily="34" charset="0"/>
                </a:rPr>
                <a:t>Validation tripartite meeting: agree on the situation</a:t>
              </a:r>
            </a:p>
          </p:txBody>
        </p:sp>
        <p:sp>
          <p:nvSpPr>
            <p:cNvPr id="20" name="Flèche : bas 19">
              <a:extLst>
                <a:ext uri="{FF2B5EF4-FFF2-40B4-BE49-F238E27FC236}">
                  <a16:creationId xmlns:a16="http://schemas.microsoft.com/office/drawing/2014/main" id="{2BB5D028-ECD7-40F9-A7CD-208F5D53E127}"/>
                </a:ext>
              </a:extLst>
            </p:cNvPr>
            <p:cNvSpPr/>
            <p:nvPr/>
          </p:nvSpPr>
          <p:spPr>
            <a:xfrm>
              <a:off x="3806016" y="4955616"/>
              <a:ext cx="864704" cy="238242"/>
            </a:xfrm>
            <a:prstGeom prst="down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endParaRPr>
            </a:p>
          </p:txBody>
        </p:sp>
      </p:grpSp>
      <p:grpSp>
        <p:nvGrpSpPr>
          <p:cNvPr id="41" name="Group 40"/>
          <p:cNvGrpSpPr/>
          <p:nvPr/>
        </p:nvGrpSpPr>
        <p:grpSpPr>
          <a:xfrm>
            <a:off x="2016614" y="3848088"/>
            <a:ext cx="7307720" cy="2990783"/>
            <a:chOff x="471404" y="3772243"/>
            <a:chExt cx="7307720" cy="2990783"/>
          </a:xfrm>
        </p:grpSpPr>
        <p:sp>
          <p:nvSpPr>
            <p:cNvPr id="24" name="ZoneTexte 5">
              <a:extLst>
                <a:ext uri="{FF2B5EF4-FFF2-40B4-BE49-F238E27FC236}">
                  <a16:creationId xmlns:a16="http://schemas.microsoft.com/office/drawing/2014/main" id="{E19E59C1-583A-47FD-92D6-6C7F1B9D1962}"/>
                </a:ext>
              </a:extLst>
            </p:cNvPr>
            <p:cNvSpPr txBox="1"/>
            <p:nvPr/>
          </p:nvSpPr>
          <p:spPr>
            <a:xfrm>
              <a:off x="501053" y="3772243"/>
              <a:ext cx="7278071" cy="338554"/>
            </a:xfrm>
            <a:prstGeom prst="rect">
              <a:avLst/>
            </a:prstGeom>
            <a:solidFill>
              <a:schemeClr val="accent1">
                <a:lumMod val="40000"/>
                <a:lumOff val="60000"/>
              </a:schemeClr>
            </a:solidFill>
            <a:ln>
              <a:solidFill>
                <a:schemeClr val="accent5"/>
              </a:solidFill>
            </a:ln>
          </p:spPr>
          <p:txBody>
            <a:bodyPr wrap="square" rtlCol="0">
              <a:spAutoFit/>
            </a:bodyPr>
            <a:lstStyle>
              <a:defPPr>
                <a:defRPr lang="en-US"/>
              </a:defPPr>
              <a:lvl1pPr algn="ctr">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6</a:t>
              </a:r>
              <a:r>
                <a:rPr kumimoji="0" lang="en-GB" sz="16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 Identify </a:t>
              </a:r>
              <a:r>
                <a:rPr kumimoji="0" lang="en-GB" sz="16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main actors</a:t>
              </a:r>
              <a:r>
                <a:rPr kumimoji="0" lang="en-GB" sz="16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 involved and coordination mechanisms if any</a:t>
              </a:r>
            </a:p>
          </p:txBody>
        </p:sp>
        <p:sp>
          <p:nvSpPr>
            <p:cNvPr id="9" name="Rectangle 8"/>
            <p:cNvSpPr/>
            <p:nvPr/>
          </p:nvSpPr>
          <p:spPr>
            <a:xfrm>
              <a:off x="471404" y="6486027"/>
              <a:ext cx="1737866" cy="276999"/>
            </a:xfrm>
            <a:prstGeom prst="rect">
              <a:avLst/>
            </a:prstGeom>
            <a:solidFill>
              <a:schemeClr val="accent1">
                <a:lumMod val="40000"/>
                <a:lumOff val="60000"/>
              </a:schemeClr>
            </a:solidFill>
            <a:ln>
              <a:solidFill>
                <a:schemeClr val="tx2">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Qualitative</a:t>
              </a:r>
              <a:r>
                <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 information</a:t>
              </a:r>
            </a:p>
          </p:txBody>
        </p:sp>
      </p:grpSp>
      <p:grpSp>
        <p:nvGrpSpPr>
          <p:cNvPr id="38" name="Group 37"/>
          <p:cNvGrpSpPr/>
          <p:nvPr/>
        </p:nvGrpSpPr>
        <p:grpSpPr>
          <a:xfrm>
            <a:off x="1968589" y="792245"/>
            <a:ext cx="7322000" cy="6034729"/>
            <a:chOff x="423381" y="716400"/>
            <a:chExt cx="7322000" cy="6034729"/>
          </a:xfrm>
        </p:grpSpPr>
        <p:sp>
          <p:nvSpPr>
            <p:cNvPr id="25" name="ZoneTexte 4">
              <a:extLst>
                <a:ext uri="{FF2B5EF4-FFF2-40B4-BE49-F238E27FC236}">
                  <a16:creationId xmlns:a16="http://schemas.microsoft.com/office/drawing/2014/main" id="{6C8CA588-B9DA-420D-B23C-A97ED47434C8}"/>
                </a:ext>
              </a:extLst>
            </p:cNvPr>
            <p:cNvSpPr txBox="1"/>
            <p:nvPr/>
          </p:nvSpPr>
          <p:spPr>
            <a:xfrm>
              <a:off x="423381" y="716400"/>
              <a:ext cx="7312443" cy="584775"/>
            </a:xfrm>
            <a:prstGeom prst="rect">
              <a:avLst/>
            </a:prstGeom>
            <a:solidFill>
              <a:schemeClr val="bg1">
                <a:lumMod val="95000"/>
              </a:schemeClr>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1.</a:t>
              </a:r>
              <a:r>
                <a:rPr kumimoji="0" lang="en-GB" sz="16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 </a:t>
              </a:r>
              <a:r>
                <a:rPr kumimoji="0" lang="en-GB" sz="16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Awareness raising/ sensitization activities =&gt;</a:t>
              </a:r>
              <a:r>
                <a:rPr kumimoji="0" lang="en-GB" sz="16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 create conditions for a shared understanding of the notions of informal economy &amp; formalization</a:t>
              </a:r>
              <a:endParaRPr kumimoji="0" lang="en-GB" sz="1600" b="1"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endParaRPr>
            </a:p>
          </p:txBody>
        </p:sp>
        <p:sp>
          <p:nvSpPr>
            <p:cNvPr id="34" name="Rectangle 33"/>
            <p:cNvSpPr/>
            <p:nvPr/>
          </p:nvSpPr>
          <p:spPr>
            <a:xfrm>
              <a:off x="6155534" y="6458741"/>
              <a:ext cx="1589847" cy="292388"/>
            </a:xfrm>
            <a:prstGeom prst="rect">
              <a:avLst/>
            </a:prstGeom>
            <a:solidFill>
              <a:schemeClr val="bg1">
                <a:lumMod val="95000"/>
              </a:schemeClr>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60606"/>
                  </a:solidFill>
                  <a:effectLst/>
                  <a:uLnTx/>
                  <a:uFillTx/>
                  <a:latin typeface="Calibri Light" panose="020F0302020204030204" pitchFamily="34" charset="0"/>
                  <a:ea typeface="+mn-ea"/>
                  <a:cs typeface="Calibri" panose="020F0502020204030204" pitchFamily="34" charset="0"/>
                </a:rPr>
                <a:t>Preliminary steps</a:t>
              </a:r>
            </a:p>
          </p:txBody>
        </p:sp>
      </p:grpSp>
      <p:sp>
        <p:nvSpPr>
          <p:cNvPr id="35" name="Title 1"/>
          <p:cNvSpPr>
            <a:spLocks noGrp="1"/>
          </p:cNvSpPr>
          <p:nvPr>
            <p:ph type="title"/>
          </p:nvPr>
        </p:nvSpPr>
        <p:spPr>
          <a:xfrm>
            <a:off x="1747669" y="125202"/>
            <a:ext cx="8704363" cy="473516"/>
          </a:xfrm>
        </p:spPr>
        <p:txBody>
          <a:bodyPr>
            <a:noAutofit/>
          </a:bodyPr>
          <a:lstStyle/>
          <a:p>
            <a:pPr algn="r"/>
            <a:r>
              <a:rPr lang="en-GB" sz="2400">
                <a:solidFill>
                  <a:schemeClr val="tx1">
                    <a:lumMod val="65000"/>
                    <a:lumOff val="35000"/>
                  </a:schemeClr>
                </a:solidFill>
                <a:latin typeface="Verdana" panose="020B0604030504040204" pitchFamily="34" charset="0"/>
                <a:ea typeface="Verdana" panose="020B0604030504040204" pitchFamily="34" charset="0"/>
                <a:cs typeface="Arial" pitchFamily="34" charset="0"/>
              </a:rPr>
              <a:t> Overview of </a:t>
            </a:r>
            <a:r>
              <a:rPr lang="en-GB" sz="2400" b="1">
                <a:solidFill>
                  <a:schemeClr val="tx2">
                    <a:lumMod val="75000"/>
                  </a:schemeClr>
                </a:solidFill>
                <a:latin typeface="Verdana" panose="020B0604030504040204" pitchFamily="34" charset="0"/>
                <a:ea typeface="Verdana" panose="020B0604030504040204" pitchFamily="34" charset="0"/>
                <a:cs typeface="Arial" pitchFamily="34" charset="0"/>
              </a:rPr>
              <a:t>main steps </a:t>
            </a:r>
            <a:r>
              <a:rPr lang="en-GB" sz="2400">
                <a:solidFill>
                  <a:schemeClr val="tx1">
                    <a:lumMod val="65000"/>
                    <a:lumOff val="35000"/>
                  </a:schemeClr>
                </a:solidFill>
                <a:latin typeface="Verdana" panose="020B0604030504040204" pitchFamily="34" charset="0"/>
                <a:ea typeface="Verdana" panose="020B0604030504040204" pitchFamily="34" charset="0"/>
                <a:cs typeface="Arial" pitchFamily="34" charset="0"/>
              </a:rPr>
              <a:t>of the diagnostic</a:t>
            </a:r>
            <a:endParaRPr lang="en-GB" sz="2400">
              <a:solidFill>
                <a:schemeClr val="tx1">
                  <a:lumMod val="65000"/>
                  <a:lumOff val="35000"/>
                </a:schemeClr>
              </a:solidFill>
              <a:latin typeface="Verdana" panose="020B0604030504040204" pitchFamily="34" charset="0"/>
              <a:ea typeface="Verdana" panose="020B0604030504040204" pitchFamily="34" charset="0"/>
            </a:endParaRPr>
          </a:p>
        </p:txBody>
      </p:sp>
      <p:sp>
        <p:nvSpPr>
          <p:cNvPr id="7" name="Rectangle 6"/>
          <p:cNvSpPr/>
          <p:nvPr/>
        </p:nvSpPr>
        <p:spPr>
          <a:xfrm rot="16200000">
            <a:off x="674775" y="3355779"/>
            <a:ext cx="208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4BACC6"/>
                </a:solidFill>
                <a:effectLst/>
                <a:uLnTx/>
                <a:uFillTx/>
                <a:latin typeface="Calibri Light" panose="020F0302020204030204" pitchFamily="34" charset="0"/>
                <a:ea typeface="+mn-ea"/>
                <a:cs typeface="+mn-cs"/>
              </a:rPr>
              <a:t>Participative </a:t>
            </a:r>
            <a:r>
              <a:rPr kumimoji="0" lang="en-GB" sz="1800" b="0" i="0" u="none" strike="noStrike" kern="1200" cap="none" spc="0" normalizeH="0" baseline="0" noProof="0">
                <a:ln>
                  <a:noFill/>
                </a:ln>
                <a:solidFill>
                  <a:srgbClr val="4BACC6"/>
                </a:solidFill>
                <a:effectLst/>
                <a:uLnTx/>
                <a:uFillTx/>
                <a:latin typeface="Calibri Light" panose="020F0302020204030204" pitchFamily="34" charset="0"/>
                <a:ea typeface="+mn-ea"/>
                <a:cs typeface="+mn-cs"/>
              </a:rPr>
              <a:t>process</a:t>
            </a:r>
          </a:p>
        </p:txBody>
      </p:sp>
      <p:grpSp>
        <p:nvGrpSpPr>
          <p:cNvPr id="40" name="Group 39"/>
          <p:cNvGrpSpPr/>
          <p:nvPr/>
        </p:nvGrpSpPr>
        <p:grpSpPr>
          <a:xfrm>
            <a:off x="2049020" y="3208883"/>
            <a:ext cx="7278071" cy="3607060"/>
            <a:chOff x="462245" y="3653229"/>
            <a:chExt cx="7278071" cy="3607060"/>
          </a:xfrm>
        </p:grpSpPr>
        <p:sp>
          <p:nvSpPr>
            <p:cNvPr id="33" name="Rectangle 32"/>
            <p:cNvSpPr/>
            <p:nvPr/>
          </p:nvSpPr>
          <p:spPr>
            <a:xfrm>
              <a:off x="4109810" y="6983290"/>
              <a:ext cx="1953142" cy="276999"/>
            </a:xfrm>
            <a:prstGeom prst="rect">
              <a:avLst/>
            </a:prstGeom>
            <a:solidFill>
              <a:srgbClr val="55BABF"/>
            </a:solidFill>
            <a:ln>
              <a:solidFill>
                <a:srgbClr val="55BAB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Qualitative &amp; quantitative</a:t>
              </a:r>
            </a:p>
          </p:txBody>
        </p:sp>
        <p:sp>
          <p:nvSpPr>
            <p:cNvPr id="13" name="ZoneTexte 12">
              <a:extLst>
                <a:ext uri="{FF2B5EF4-FFF2-40B4-BE49-F238E27FC236}">
                  <a16:creationId xmlns:a16="http://schemas.microsoft.com/office/drawing/2014/main" id="{ABA188F6-DCE6-484F-95AB-C5EC2EFAE208}"/>
                </a:ext>
              </a:extLst>
            </p:cNvPr>
            <p:cNvSpPr txBox="1"/>
            <p:nvPr/>
          </p:nvSpPr>
          <p:spPr>
            <a:xfrm>
              <a:off x="462245" y="3653229"/>
              <a:ext cx="7278071" cy="584775"/>
            </a:xfrm>
            <a:prstGeom prst="rect">
              <a:avLst/>
            </a:prstGeom>
            <a:solidFill>
              <a:srgbClr val="55BABF"/>
            </a:solidFill>
            <a:ln>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5. Factors &amp; causes: </a:t>
              </a:r>
              <a:r>
                <a:rPr kumimoji="0" lang="en-GB"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panose="020F0502020204030204" pitchFamily="34" charset="0"/>
                </a:rPr>
                <a:t>Identify the main drivers of informality and incentives for formalization   </a:t>
              </a:r>
            </a:p>
          </p:txBody>
        </p:sp>
      </p:grpSp>
    </p:spTree>
    <p:extLst>
      <p:ext uri="{BB962C8B-B14F-4D97-AF65-F5344CB8AC3E}">
        <p14:creationId xmlns:p14="http://schemas.microsoft.com/office/powerpoint/2010/main" val="35524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5" grpId="0" animBg="1"/>
      <p:bldP spid="2"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11</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7983740" y="1671320"/>
            <a:ext cx="3593783" cy="650240"/>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538163" marR="0" lvl="0" indent="-538163"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Preliminary steps</a:t>
            </a: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484767" cy="4093841"/>
          </a:xfrm>
          <a:prstGeom prst="bentConnector3">
            <a:avLst>
              <a:gd name="adj1" fmla="val 6075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81280" y="1168400"/>
            <a:ext cx="7013554" cy="150368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149052" y="1518920"/>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Tree>
    <p:extLst>
      <p:ext uri="{BB962C8B-B14F-4D97-AF65-F5344CB8AC3E}">
        <p14:creationId xmlns:p14="http://schemas.microsoft.com/office/powerpoint/2010/main" val="17069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B75F9-EFEE-46DA-A953-088253999FF0}"/>
              </a:ext>
            </a:extLst>
          </p:cNvPr>
          <p:cNvSpPr>
            <a:spLocks noGrp="1"/>
          </p:cNvSpPr>
          <p:nvPr>
            <p:ph type="title"/>
          </p:nvPr>
        </p:nvSpPr>
        <p:spPr>
          <a:xfrm>
            <a:off x="3502543" y="145219"/>
            <a:ext cx="7865302" cy="631371"/>
          </a:xfrm>
        </p:spPr>
        <p:txBody>
          <a:bodyPr>
            <a:normAutofit/>
          </a:bodyPr>
          <a:lstStyle/>
          <a:p>
            <a:pPr marL="144145" indent="0" defTabSz="914400">
              <a:lnSpc>
                <a:spcPct val="105000"/>
              </a:lnSpc>
              <a:spcAft>
                <a:spcPts val="500"/>
              </a:spcAft>
            </a:pPr>
            <a:r>
              <a:rPr lang="en-GB" b="0" dirty="0">
                <a:solidFill>
                  <a:srgbClr val="025A58"/>
                </a:solidFill>
                <a:latin typeface="Verdana" panose="020B0604030504040204" pitchFamily="34" charset="0"/>
                <a:ea typeface="Verdana" panose="020B0604030504040204" pitchFamily="34" charset="0"/>
              </a:rPr>
              <a:t>Preliminary steps (1)</a:t>
            </a:r>
            <a:endParaRPr lang="fr-FR" b="0" dirty="0">
              <a:solidFill>
                <a:srgbClr val="025A58"/>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26B984D-2AA6-23F3-2C8D-59DC249EAD70}"/>
              </a:ext>
            </a:extLst>
          </p:cNvPr>
          <p:cNvSpPr txBox="1"/>
          <p:nvPr/>
        </p:nvSpPr>
        <p:spPr>
          <a:xfrm>
            <a:off x="3521843" y="780319"/>
            <a:ext cx="8343585" cy="58692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national workshop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representatives from Ministries involved in the formalization process (e.g. labour, social protection, economy, SMEs), national statistical office, enforcement bodies; representatives from workers’ and employers’ organizations dealing with the 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37E7B"/>
              </a:buClr>
              <a:buSzTx/>
              <a:buFont typeface="Wingdings 3" panose="05040102010807070707" pitchFamily="18" charset="2"/>
              <a:buChar char="u"/>
              <a:tabLst/>
              <a:defRPr/>
            </a:pPr>
            <a:r>
              <a:rPr kumimoji="0" lang="en-GB" sz="1800" b="1" i="0" u="none" strike="noStrike" kern="1200" cap="none" spc="0" normalizeH="0" baseline="0" noProof="0" dirty="0">
                <a:ln>
                  <a:noFill/>
                </a:ln>
                <a:solidFill>
                  <a:srgbClr val="03A19D"/>
                </a:solidFill>
                <a:effectLst/>
                <a:uLnTx/>
                <a:uFillTx/>
                <a:latin typeface="Calibri" panose="020F0502020204030204" pitchFamily="34" charset="0"/>
                <a:ea typeface="Calibri" panose="020F0502020204030204" pitchFamily="34" charset="0"/>
                <a:cs typeface="Calibri" panose="020F0502020204030204" pitchFamily="34" charset="0"/>
              </a:rPr>
              <a:t>Main goals: </a:t>
            </a:r>
          </a:p>
          <a:p>
            <a:pPr marL="447675" marR="0" lvl="1" indent="-265113" algn="l" defTabSz="914400" rtl="0" eaLnBrk="1" fontAlgn="auto" latinLnBrk="0" hangingPunct="1">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To lay the foundations for a common understanding of what informality means (including in statistical terms), why formalization matters &amp; what processes of transition to formality entail</a:t>
            </a:r>
          </a:p>
          <a:p>
            <a:pPr marL="447675" marR="0" lvl="1" indent="-265113" algn="l" defTabSz="914400" rtl="0" eaLnBrk="1" fontAlgn="auto" latinLnBrk="0" hangingPunct="1">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Present the </a:t>
            </a:r>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international statistical standards on informality </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and assess the situation at the country level:</a:t>
            </a:r>
          </a:p>
          <a:p>
            <a:pPr marL="904875" marR="0" lvl="2" indent="-265113" algn="l" defTabSz="914400" rtl="0" eaLnBrk="1" fontAlgn="auto" latinLnBrk="0" hangingPunct="1">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Whether there is a national agreed statistical definition of informal employment; informal sector, and if they are in line with international standards;</a:t>
            </a:r>
          </a:p>
          <a:p>
            <a:pPr marL="904875" marR="0" lvl="2" indent="-265113" algn="l" defTabSz="914400" rtl="0" eaLnBrk="1" fontAlgn="auto" latinLnBrk="0" hangingPunct="1">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If  data on informality (job/work activities; economic units, contribution to GDP) are collected, analysed, disseminated and used for policy purposes </a:t>
            </a:r>
          </a:p>
          <a:p>
            <a:pPr marL="904875" marR="0" lvl="2" indent="-265113" algn="l" defTabSz="914400" rtl="0" eaLnBrk="1" fontAlgn="auto" latinLnBrk="0" hangingPunct="1">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Identify gaps to be addressed</a:t>
            </a:r>
          </a:p>
          <a:p>
            <a:pPr marL="447675" marR="0" lvl="1" indent="-265113" algn="l" defTabSz="914400" rtl="0" eaLnBrk="1" fontAlgn="auto" latinLnBrk="0" hangingPunct="1">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
                <a:srgbClr val="037E7B"/>
              </a:buClr>
              <a:buSzTx/>
              <a:buFont typeface="Wingdings 3" panose="05040102010807070707" pitchFamily="18" charset="2"/>
              <a:buChar char="u"/>
              <a:tabLst/>
              <a:defRPr/>
            </a:pPr>
            <a:endParaRPr kumimoji="0" lang="en-GB" sz="1800" b="1" i="0" u="none" strike="noStrike" kern="1200" cap="none" spc="0" normalizeH="0" baseline="0" noProof="0" dirty="0">
              <a:ln>
                <a:noFill/>
              </a:ln>
              <a:solidFill>
                <a:srgbClr val="03A19D"/>
              </a:solidFill>
              <a:effectLst/>
              <a:uLnTx/>
              <a:uFillTx/>
              <a:latin typeface="Calibri" panose="020F0502020204030204"/>
              <a:ea typeface="Calibri" panose="020F0502020204030204" pitchFamily="34" charset="0"/>
              <a:cs typeface="Noto Sans" panose="020B0502040504020204" pitchFamily="34" charset="0"/>
            </a:endParaRPr>
          </a:p>
        </p:txBody>
      </p:sp>
      <p:sp>
        <p:nvSpPr>
          <p:cNvPr id="8" name="Arrow: Chevron 7">
            <a:extLst>
              <a:ext uri="{FF2B5EF4-FFF2-40B4-BE49-F238E27FC236}">
                <a16:creationId xmlns:a16="http://schemas.microsoft.com/office/drawing/2014/main" id="{D863BBC5-DD5F-0B27-0E9B-75D95C5CF569}"/>
              </a:ext>
            </a:extLst>
          </p:cNvPr>
          <p:cNvSpPr/>
          <p:nvPr/>
        </p:nvSpPr>
        <p:spPr>
          <a:xfrm>
            <a:off x="2892942" y="1668902"/>
            <a:ext cx="609601" cy="631371"/>
          </a:xfrm>
          <a:prstGeom prst="chevron">
            <a:avLst/>
          </a:prstGeom>
          <a:solidFill>
            <a:srgbClr val="03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237DDB-6546-8083-8B04-D404CDA08819}"/>
              </a:ext>
            </a:extLst>
          </p:cNvPr>
          <p:cNvSpPr txBox="1"/>
          <p:nvPr/>
        </p:nvSpPr>
        <p:spPr>
          <a:xfrm>
            <a:off x="98289" y="1330777"/>
            <a:ext cx="292462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Verdana" panose="020B0604030504040204" pitchFamily="34" charset="0"/>
                <a:cs typeface="+mn-cs"/>
              </a:rPr>
              <a:t>Step 1 — </a:t>
            </a:r>
            <a:r>
              <a:rPr kumimoji="0" lang="en-GB"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Verdana" panose="020B0604030504040204" pitchFamily="34" charset="0"/>
                <a:cs typeface="+mn-cs"/>
              </a:rPr>
              <a:t>Sensitization/ awareness raising activities on R204 as well as on the statistical concepts and definitions of informality</a:t>
            </a:r>
          </a:p>
        </p:txBody>
      </p:sp>
    </p:spTree>
    <p:extLst>
      <p:ext uri="{BB962C8B-B14F-4D97-AF65-F5344CB8AC3E}">
        <p14:creationId xmlns:p14="http://schemas.microsoft.com/office/powerpoint/2010/main" val="152713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B75F9-EFEE-46DA-A953-088253999FF0}"/>
              </a:ext>
            </a:extLst>
          </p:cNvPr>
          <p:cNvSpPr>
            <a:spLocks noGrp="1"/>
          </p:cNvSpPr>
          <p:nvPr>
            <p:ph type="title"/>
          </p:nvPr>
        </p:nvSpPr>
        <p:spPr>
          <a:xfrm>
            <a:off x="3502543" y="145219"/>
            <a:ext cx="7865302" cy="631371"/>
          </a:xfrm>
        </p:spPr>
        <p:txBody>
          <a:bodyPr>
            <a:normAutofit/>
          </a:bodyPr>
          <a:lstStyle/>
          <a:p>
            <a:pPr marL="144145" indent="0" defTabSz="914400">
              <a:lnSpc>
                <a:spcPct val="105000"/>
              </a:lnSpc>
              <a:spcAft>
                <a:spcPts val="500"/>
              </a:spcAft>
            </a:pPr>
            <a:r>
              <a:rPr lang="en-GB" b="0" dirty="0">
                <a:solidFill>
                  <a:srgbClr val="025A58"/>
                </a:solidFill>
                <a:latin typeface="Verdana" panose="020B0604030504040204" pitchFamily="34" charset="0"/>
                <a:ea typeface="Verdana" panose="020B0604030504040204" pitchFamily="34" charset="0"/>
              </a:rPr>
              <a:t>Preliminary steps (1)</a:t>
            </a:r>
            <a:endParaRPr lang="fr-FR" b="0" dirty="0">
              <a:solidFill>
                <a:srgbClr val="025A58"/>
              </a:solidFill>
              <a:latin typeface="Verdana" panose="020B0604030504040204" pitchFamily="34" charset="0"/>
              <a:ea typeface="Verdana" panose="020B0604030504040204" pitchFamily="34" charset="0"/>
            </a:endParaRPr>
          </a:p>
        </p:txBody>
      </p:sp>
      <p:sp>
        <p:nvSpPr>
          <p:cNvPr id="8" name="Arrow: Chevron 7">
            <a:extLst>
              <a:ext uri="{FF2B5EF4-FFF2-40B4-BE49-F238E27FC236}">
                <a16:creationId xmlns:a16="http://schemas.microsoft.com/office/drawing/2014/main" id="{D863BBC5-DD5F-0B27-0E9B-75D95C5CF569}"/>
              </a:ext>
            </a:extLst>
          </p:cNvPr>
          <p:cNvSpPr/>
          <p:nvPr/>
        </p:nvSpPr>
        <p:spPr>
          <a:xfrm>
            <a:off x="2651760" y="4269862"/>
            <a:ext cx="609601" cy="631371"/>
          </a:xfrm>
          <a:prstGeom prst="chevron">
            <a:avLst/>
          </a:prstGeom>
          <a:solidFill>
            <a:srgbClr val="03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401729-A1DD-29DB-E3B7-E0D5D138A759}"/>
              </a:ext>
            </a:extLst>
          </p:cNvPr>
          <p:cNvSpPr txBox="1"/>
          <p:nvPr/>
        </p:nvSpPr>
        <p:spPr>
          <a:xfrm>
            <a:off x="98289" y="1330777"/>
            <a:ext cx="292462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75000"/>
                  </a:prstClr>
                </a:solidFill>
                <a:effectLst/>
                <a:uLnTx/>
                <a:uFillTx/>
                <a:latin typeface="Calibri" panose="020F0502020204030204"/>
                <a:ea typeface="Verdana" panose="020B0604030504040204" pitchFamily="34" charset="0"/>
                <a:cs typeface="+mn-cs"/>
              </a:rPr>
              <a:t>Step 1 — </a:t>
            </a:r>
            <a:r>
              <a:rPr kumimoji="0" lang="en-GB" sz="1800" b="0" i="0" u="none" strike="noStrike" kern="1200" cap="none" spc="0" normalizeH="0" baseline="0" noProof="0" dirty="0">
                <a:ln>
                  <a:noFill/>
                </a:ln>
                <a:solidFill>
                  <a:prstClr val="white">
                    <a:lumMod val="75000"/>
                  </a:prstClr>
                </a:solidFill>
                <a:effectLst/>
                <a:uLnTx/>
                <a:uFillTx/>
                <a:latin typeface="Calibri" panose="020F0502020204030204"/>
                <a:ea typeface="Verdana" panose="020B0604030504040204" pitchFamily="34" charset="0"/>
                <a:cs typeface="+mn-cs"/>
              </a:rPr>
              <a:t>Sensitization/ awareness raising activities on R204 as well as on the statistical concepts and definitions of informality</a:t>
            </a:r>
          </a:p>
        </p:txBody>
      </p:sp>
      <p:sp>
        <p:nvSpPr>
          <p:cNvPr id="5" name="TextBox 4">
            <a:extLst>
              <a:ext uri="{FF2B5EF4-FFF2-40B4-BE49-F238E27FC236}">
                <a16:creationId xmlns:a16="http://schemas.microsoft.com/office/drawing/2014/main" id="{4BC9F33D-1361-5FE1-2D93-B7CE434AF688}"/>
              </a:ext>
            </a:extLst>
          </p:cNvPr>
          <p:cNvSpPr txBox="1"/>
          <p:nvPr/>
        </p:nvSpPr>
        <p:spPr>
          <a:xfrm>
            <a:off x="190223" y="4077454"/>
            <a:ext cx="246153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Verdana" panose="020B0604030504040204" pitchFamily="34" charset="0"/>
                <a:cs typeface="+mn-cs"/>
              </a:rPr>
              <a:t>Step 3 — </a:t>
            </a:r>
            <a:r>
              <a:rPr kumimoji="0" lang="en-GB"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Identify </a:t>
            </a:r>
            <a:r>
              <a:rPr kumimoji="0" lang="en-GB" sz="1800" b="1" i="0" u="none" strike="noStrike" kern="1200" cap="none" spc="0" normalizeH="0" baseline="0" noProof="0" dirty="0">
                <a:ln>
                  <a:noFill/>
                </a:ln>
                <a:solidFill>
                  <a:srgbClr val="4472C4">
                    <a:lumMod val="25000"/>
                  </a:srgbClr>
                </a:solidFill>
                <a:effectLst/>
                <a:uLnTx/>
                <a:uFillTx/>
                <a:latin typeface="Calibri" panose="020F0502020204030204"/>
                <a:ea typeface="+mn-ea"/>
                <a:cs typeface="+mn-cs"/>
              </a:rPr>
              <a:t>national priorities </a:t>
            </a:r>
            <a:r>
              <a:rPr kumimoji="0" lang="en-GB"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&amp; overall policy framework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BB23DC5-D4AB-999C-07E5-A0F7C0B5AF3F}"/>
              </a:ext>
            </a:extLst>
          </p:cNvPr>
          <p:cNvSpPr txBox="1"/>
          <p:nvPr/>
        </p:nvSpPr>
        <p:spPr>
          <a:xfrm>
            <a:off x="3450903" y="2069441"/>
            <a:ext cx="7968581" cy="446891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3A19D"/>
                </a:solidFill>
                <a:effectLst/>
                <a:uLnTx/>
                <a:uFillTx/>
                <a:latin typeface="Calibri" panose="020F0502020204030204"/>
                <a:ea typeface="Calibri" panose="020F0502020204030204" pitchFamily="34" charset="0"/>
                <a:cs typeface="Noto Sans" panose="020B0502040504020204" pitchFamily="34" charset="0"/>
              </a:rPr>
              <a:t>Objectives</a:t>
            </a:r>
          </a:p>
          <a:p>
            <a:pPr marL="342900" marR="0" lvl="0" indent="-342900" algn="just" defTabSz="914400" rtl="0" eaLnBrk="1" fontAlgn="auto" latinLnBrk="0" hangingPunct="1">
              <a:lnSpc>
                <a:spcPct val="95000"/>
              </a:lnSpc>
              <a:spcBef>
                <a:spcPts val="0"/>
              </a:spcBef>
              <a:spcAft>
                <a:spcPts val="600"/>
              </a:spcAft>
              <a:buClr>
                <a:srgbClr val="03A19D"/>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Identification of national priorities and national strategic policy frameworks:  national development plans, poverty reduction strategies, budgets, etc.</a:t>
            </a:r>
          </a:p>
          <a:p>
            <a:pPr marL="342900" marR="0" lvl="0" indent="-342900" algn="just" defTabSz="914400" rtl="0" eaLnBrk="1" fontAlgn="auto" latinLnBrk="0" hangingPunct="1">
              <a:lnSpc>
                <a:spcPct val="95000"/>
              </a:lnSpc>
              <a:spcBef>
                <a:spcPts val="0"/>
              </a:spcBef>
              <a:spcAft>
                <a:spcPts val="600"/>
              </a:spcAft>
              <a:buClr>
                <a:srgbClr val="03A19D"/>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Does the country have a national development plan/strategy? If yes, what are the provisions affecting informality/formalisation?</a:t>
            </a:r>
          </a:p>
          <a:p>
            <a:pPr marL="342900" marR="0" lvl="0" indent="-342900" algn="just" defTabSz="914400" rtl="0" eaLnBrk="1" fontAlgn="auto" latinLnBrk="0" hangingPunct="1">
              <a:lnSpc>
                <a:spcPct val="95000"/>
              </a:lnSpc>
              <a:spcBef>
                <a:spcPts val="0"/>
              </a:spcBef>
              <a:spcAft>
                <a:spcPts val="600"/>
              </a:spcAft>
              <a:buClr>
                <a:srgbClr val="03A19D"/>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Do existing sectoral policies and the related measures (e.g. fiscal incentives, infrastructure development) contain specific provisions to promote formalisation?</a:t>
            </a:r>
          </a:p>
          <a:p>
            <a:pPr marL="342900" marR="0" lvl="0" indent="-342900" algn="just" defTabSz="914400" rtl="0" eaLnBrk="1" fontAlgn="auto" latinLnBrk="0" hangingPunct="1">
              <a:lnSpc>
                <a:spcPct val="95000"/>
              </a:lnSpc>
              <a:spcBef>
                <a:spcPts val="0"/>
              </a:spcBef>
              <a:spcAft>
                <a:spcPts val="600"/>
              </a:spcAft>
              <a:buClr>
                <a:srgbClr val="03A19D"/>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Identify  if, as part of national priorities, there are particular sectors, groups of workers or types of economic units, forms of informality that could orient choices in terms of formalisation policies </a:t>
            </a:r>
          </a:p>
          <a:p>
            <a:pPr marL="342900" marR="0" lvl="0" indent="-342900" algn="just" defTabSz="914400" rtl="0" eaLnBrk="1" fontAlgn="auto" latinLnBrk="0" hangingPunct="1">
              <a:lnSpc>
                <a:spcPct val="95000"/>
              </a:lnSpc>
              <a:spcBef>
                <a:spcPts val="0"/>
              </a:spcBef>
              <a:spcAft>
                <a:spcPts val="600"/>
              </a:spcAft>
              <a:buClr>
                <a:srgbClr val="03A19D"/>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First identification of experiences, programmes and projects in relation with informality and formalisation: past, current &amp; planned</a:t>
            </a:r>
          </a:p>
          <a:p>
            <a:pPr marL="342900" marR="0" lvl="0" indent="-342900" algn="just" defTabSz="914400" rtl="0" eaLnBrk="1" fontAlgn="auto" latinLnBrk="0" hangingPunct="1">
              <a:lnSpc>
                <a:spcPct val="95000"/>
              </a:lnSpc>
              <a:spcBef>
                <a:spcPts val="0"/>
              </a:spcBef>
              <a:spcAft>
                <a:spcPts val="600"/>
              </a:spcAft>
              <a:buClr>
                <a:srgbClr val="03A19D"/>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Assess if formalisation policies are linked to development strategies or how to link them?</a:t>
            </a:r>
          </a:p>
        </p:txBody>
      </p:sp>
    </p:spTree>
    <p:extLst>
      <p:ext uri="{BB962C8B-B14F-4D97-AF65-F5344CB8AC3E}">
        <p14:creationId xmlns:p14="http://schemas.microsoft.com/office/powerpoint/2010/main" val="92932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14</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17034" y="2670222"/>
            <a:ext cx="4093686" cy="2192020"/>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 4. Extent, characteristics &amp; nature of informality</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484767" cy="4093841"/>
          </a:xfrm>
          <a:prstGeom prst="bentConnector3">
            <a:avLst>
              <a:gd name="adj1" fmla="val 6075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22421" y="2534173"/>
            <a:ext cx="7013554" cy="8026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218257" y="2534173"/>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 name="Image 2">
            <a:extLst>
              <a:ext uri="{FF2B5EF4-FFF2-40B4-BE49-F238E27FC236}">
                <a16:creationId xmlns:a16="http://schemas.microsoft.com/office/drawing/2014/main" id="{ECCCB3B9-0521-C2B7-F560-2DBD531EDD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7684858">
            <a:off x="4719633" y="3792135"/>
            <a:ext cx="2348782" cy="2348782"/>
          </a:xfrm>
          <a:prstGeom prst="rect">
            <a:avLst/>
          </a:prstGeom>
        </p:spPr>
      </p:pic>
      <p:sp>
        <p:nvSpPr>
          <p:cNvPr id="3" name="ZoneTexte 8">
            <a:extLst>
              <a:ext uri="{FF2B5EF4-FFF2-40B4-BE49-F238E27FC236}">
                <a16:creationId xmlns:a16="http://schemas.microsoft.com/office/drawing/2014/main" id="{B2836202-2DD0-8A2A-5654-4465A4C07865}"/>
              </a:ext>
            </a:extLst>
          </p:cNvPr>
          <p:cNvSpPr txBox="1"/>
          <p:nvPr/>
        </p:nvSpPr>
        <p:spPr>
          <a:xfrm rot="20339899">
            <a:off x="1351363" y="4758506"/>
            <a:ext cx="5102142" cy="1077218"/>
          </a:xfrm>
          <a:prstGeom prst="rect">
            <a:avLst/>
          </a:prstGeom>
          <a:noFill/>
        </p:spPr>
        <p:txBody>
          <a:bodyPr wrap="square">
            <a:spAutoFit/>
          </a:bodyPr>
          <a:lstStyle/>
          <a:p>
            <a:pPr marL="0" marR="0" lvl="0" indent="0" algn="ctr" defTabSz="914400" rtl="0" eaLnBrk="1" fontAlgn="base" latinLnBrk="0" hangingPunct="1">
              <a:lnSpc>
                <a:spcPct val="100000"/>
              </a:lnSpc>
              <a:spcBef>
                <a:spcPts val="450"/>
              </a:spcBef>
              <a:spcAft>
                <a:spcPts val="450"/>
              </a:spcAft>
              <a:buClr>
                <a:srgbClr val="1F497D">
                  <a:lumMod val="60000"/>
                  <a:lumOff val="40000"/>
                </a:srgbClr>
              </a:buClr>
              <a:buSzPct val="110000"/>
              <a:buFontTx/>
              <a:buNone/>
              <a:tabLst/>
              <a:defRPr/>
            </a:pPr>
            <a:r>
              <a:rPr kumimoji="0" lang="en-GB" sz="32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Calibri" panose="020F0502020204030204" pitchFamily="34" charset="0"/>
              </a:rPr>
              <a:t>Covered in previous sessions</a:t>
            </a:r>
          </a:p>
        </p:txBody>
      </p:sp>
    </p:spTree>
    <p:extLst>
      <p:ext uri="{BB962C8B-B14F-4D97-AF65-F5344CB8AC3E}">
        <p14:creationId xmlns:p14="http://schemas.microsoft.com/office/powerpoint/2010/main" val="428033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4237832" y="3214000"/>
            <a:ext cx="634965" cy="459761"/>
          </a:xfrm>
        </p:spPr>
        <p:txBody>
          <a:bodyPr>
            <a:noAutofit/>
          </a:bodyPr>
          <a:lstStyle/>
          <a:p>
            <a:pPr marL="0" indent="0">
              <a:buClr>
                <a:schemeClr val="accent1">
                  <a:lumMod val="25000"/>
                </a:schemeClr>
              </a:buClr>
              <a:buNone/>
            </a:pPr>
            <a:endParaRPr lang="en-GB" sz="1900" dirty="0">
              <a:solidFill>
                <a:srgbClr val="060606"/>
              </a:solidFill>
              <a:latin typeface="Calibri Light" panose="020F0302020204030204" pitchFamily="34" charset="0"/>
              <a:cs typeface="Calibri Light" panose="020F0302020204030204" pitchFamily="34" charset="0"/>
            </a:endParaRPr>
          </a:p>
        </p:txBody>
      </p:sp>
      <p:pic>
        <p:nvPicPr>
          <p:cNvPr id="29" name="Picture 14">
            <a:extLst>
              <a:ext uri="{FF2B5EF4-FFF2-40B4-BE49-F238E27FC236}">
                <a16:creationId xmlns:a16="http://schemas.microsoft.com/office/drawing/2014/main" id="{8A1CA13C-07CC-406C-8181-10792FBF0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50885">
            <a:off x="2007467" y="945629"/>
            <a:ext cx="4460729" cy="4208154"/>
          </a:xfrm>
          <a:prstGeom prst="rect">
            <a:avLst/>
          </a:prstGeom>
        </p:spPr>
      </p:pic>
      <p:sp>
        <p:nvSpPr>
          <p:cNvPr id="2" name="Title 1"/>
          <p:cNvSpPr>
            <a:spLocks noGrp="1"/>
          </p:cNvSpPr>
          <p:nvPr>
            <p:ph type="title"/>
            <p:custDataLst>
              <p:tags r:id="rId2"/>
            </p:custDataLst>
          </p:nvPr>
        </p:nvSpPr>
        <p:spPr>
          <a:xfrm>
            <a:off x="2181266" y="254323"/>
            <a:ext cx="9197934" cy="707886"/>
          </a:xfrm>
        </p:spPr>
        <p:txBody>
          <a:bodyPr>
            <a:normAutofit/>
          </a:bodyPr>
          <a:lstStyle/>
          <a:p>
            <a:pPr algn="r"/>
            <a:r>
              <a:rPr lang="en-GB" sz="3200" b="1" dirty="0">
                <a:solidFill>
                  <a:schemeClr val="bg2">
                    <a:lumMod val="50000"/>
                  </a:schemeClr>
                </a:solidFill>
              </a:rPr>
              <a:t>Step 4 — </a:t>
            </a:r>
            <a:r>
              <a:rPr lang="en-GB" sz="2800" dirty="0">
                <a:solidFill>
                  <a:schemeClr val="bg2">
                    <a:lumMod val="50000"/>
                  </a:schemeClr>
                </a:solidFill>
              </a:rPr>
              <a:t>Objective (reminder)</a:t>
            </a:r>
          </a:p>
        </p:txBody>
      </p:sp>
      <p:sp>
        <p:nvSpPr>
          <p:cNvPr id="30" name="TextBox 4">
            <a:extLst>
              <a:ext uri="{FF2B5EF4-FFF2-40B4-BE49-F238E27FC236}">
                <a16:creationId xmlns:a16="http://schemas.microsoft.com/office/drawing/2014/main" id="{FE4887D2-4997-4483-A218-43156E9CF868}"/>
              </a:ext>
            </a:extLst>
          </p:cNvPr>
          <p:cNvSpPr txBox="1"/>
          <p:nvPr/>
        </p:nvSpPr>
        <p:spPr>
          <a:xfrm>
            <a:off x="6352594" y="1153628"/>
            <a:ext cx="504684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Going beyond the dichotomy “formal-informal” to: </a:t>
            </a:r>
          </a:p>
        </p:txBody>
      </p:sp>
      <p:grpSp>
        <p:nvGrpSpPr>
          <p:cNvPr id="31" name="Groupe 30">
            <a:extLst>
              <a:ext uri="{FF2B5EF4-FFF2-40B4-BE49-F238E27FC236}">
                <a16:creationId xmlns:a16="http://schemas.microsoft.com/office/drawing/2014/main" id="{62EDBB76-2CB2-4948-A14A-B15939CC91E7}"/>
              </a:ext>
            </a:extLst>
          </p:cNvPr>
          <p:cNvGrpSpPr/>
          <p:nvPr/>
        </p:nvGrpSpPr>
        <p:grpSpPr>
          <a:xfrm>
            <a:off x="6671143" y="2488195"/>
            <a:ext cx="4962057" cy="1938992"/>
            <a:chOff x="5071739" y="2951133"/>
            <a:chExt cx="4962057" cy="1938992"/>
          </a:xfrm>
        </p:grpSpPr>
        <p:sp>
          <p:nvSpPr>
            <p:cNvPr id="32" name="TextBox 15">
              <a:extLst>
                <a:ext uri="{FF2B5EF4-FFF2-40B4-BE49-F238E27FC236}">
                  <a16:creationId xmlns:a16="http://schemas.microsoft.com/office/drawing/2014/main" id="{DEE73778-8AD5-46EC-9D04-9AA6FCD155D3}"/>
                </a:ext>
              </a:extLst>
            </p:cNvPr>
            <p:cNvSpPr txBox="1"/>
            <p:nvPr/>
          </p:nvSpPr>
          <p:spPr>
            <a:xfrm>
              <a:off x="5753386" y="2951133"/>
              <a:ext cx="428041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Get a better understanding of informality in its diversity | </a:t>
              </a:r>
              <a:r>
                <a:rPr kumimoji="0" lang="en-GB" sz="2000" b="1" i="0" u="none" strike="noStrike" kern="1200" cap="none" spc="0" normalizeH="0" baseline="0" noProof="0" dirty="0">
                  <a:ln>
                    <a:noFill/>
                  </a:ln>
                  <a:solidFill>
                    <a:prstClr val="black"/>
                  </a:solidFill>
                  <a:effectLst/>
                  <a:uLnTx/>
                  <a:uFillTx/>
                  <a:latin typeface="Calibri"/>
                  <a:ea typeface="+mn-ea"/>
                  <a:cs typeface="+mn-cs"/>
                </a:rPr>
                <a:t>Describing</a:t>
              </a:r>
              <a:r>
                <a:rPr kumimoji="0" lang="en-GB" sz="2000" b="0" i="0" u="none" strike="noStrike" kern="1200" cap="none" spc="0" normalizeH="0" baseline="0" noProof="0" dirty="0">
                  <a:ln>
                    <a:noFill/>
                  </a:ln>
                  <a:solidFill>
                    <a:prstClr val="black"/>
                  </a:solidFill>
                  <a:effectLst/>
                  <a:uLnTx/>
                  <a:uFillTx/>
                  <a:latin typeface="Calibri"/>
                  <a:ea typeface="+mn-ea"/>
                  <a:cs typeface="+mn-cs"/>
                </a:rPr>
                <a:t> the informal economy and build a shared understanding of the situation (size, characteristics, causes and consequences)</a:t>
              </a:r>
            </a:p>
          </p:txBody>
        </p:sp>
        <p:sp>
          <p:nvSpPr>
            <p:cNvPr id="33" name="TextBox 16">
              <a:extLst>
                <a:ext uri="{FF2B5EF4-FFF2-40B4-BE49-F238E27FC236}">
                  <a16:creationId xmlns:a16="http://schemas.microsoft.com/office/drawing/2014/main" id="{DAC5413C-EDD4-4556-82C8-777DEA6B097A}"/>
                </a:ext>
              </a:extLst>
            </p:cNvPr>
            <p:cNvSpPr txBox="1"/>
            <p:nvPr/>
          </p:nvSpPr>
          <p:spPr>
            <a:xfrm>
              <a:off x="5071739" y="2969588"/>
              <a:ext cx="661407" cy="707886"/>
            </a:xfrm>
            <a:prstGeom prst="rect">
              <a:avLst/>
            </a:prstGeom>
            <a:solidFill>
              <a:schemeClr val="accent1">
                <a:lumMod val="2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1.</a:t>
              </a:r>
            </a:p>
          </p:txBody>
        </p:sp>
      </p:grpSp>
      <p:grpSp>
        <p:nvGrpSpPr>
          <p:cNvPr id="34" name="Groupe 33">
            <a:extLst>
              <a:ext uri="{FF2B5EF4-FFF2-40B4-BE49-F238E27FC236}">
                <a16:creationId xmlns:a16="http://schemas.microsoft.com/office/drawing/2014/main" id="{198FC888-4496-4AB4-A1C1-8DCF09ED2CC8}"/>
              </a:ext>
            </a:extLst>
          </p:cNvPr>
          <p:cNvGrpSpPr/>
          <p:nvPr/>
        </p:nvGrpSpPr>
        <p:grpSpPr>
          <a:xfrm>
            <a:off x="5461036" y="4807647"/>
            <a:ext cx="5206965" cy="766487"/>
            <a:chOff x="4963211" y="4602536"/>
            <a:chExt cx="4359968" cy="766487"/>
          </a:xfrm>
        </p:grpSpPr>
        <p:sp>
          <p:nvSpPr>
            <p:cNvPr id="35" name="TextBox 17">
              <a:extLst>
                <a:ext uri="{FF2B5EF4-FFF2-40B4-BE49-F238E27FC236}">
                  <a16:creationId xmlns:a16="http://schemas.microsoft.com/office/drawing/2014/main" id="{F595F71B-9FD9-40C9-8862-EBC0C98AA795}"/>
                </a:ext>
              </a:extLst>
            </p:cNvPr>
            <p:cNvSpPr txBox="1"/>
            <p:nvPr/>
          </p:nvSpPr>
          <p:spPr>
            <a:xfrm>
              <a:off x="4963211" y="4661137"/>
              <a:ext cx="531678" cy="707886"/>
            </a:xfrm>
            <a:prstGeom prst="rect">
              <a:avLst/>
            </a:prstGeom>
            <a:solidFill>
              <a:schemeClr val="accent1">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36" name="TextBox 18">
              <a:extLst>
                <a:ext uri="{FF2B5EF4-FFF2-40B4-BE49-F238E27FC236}">
                  <a16:creationId xmlns:a16="http://schemas.microsoft.com/office/drawing/2014/main" id="{9176B3C7-0BBA-427F-9B6D-97C4E22BB36D}"/>
                </a:ext>
              </a:extLst>
            </p:cNvPr>
            <p:cNvSpPr txBox="1"/>
            <p:nvPr/>
          </p:nvSpPr>
          <p:spPr>
            <a:xfrm>
              <a:off x="5592861" y="4602536"/>
              <a:ext cx="37303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7" name="Groupe 36">
            <a:extLst>
              <a:ext uri="{FF2B5EF4-FFF2-40B4-BE49-F238E27FC236}">
                <a16:creationId xmlns:a16="http://schemas.microsoft.com/office/drawing/2014/main" id="{73DA5749-84F0-4642-AC7D-966D8D3F7F61}"/>
              </a:ext>
            </a:extLst>
          </p:cNvPr>
          <p:cNvGrpSpPr/>
          <p:nvPr/>
        </p:nvGrpSpPr>
        <p:grpSpPr>
          <a:xfrm>
            <a:off x="1703741" y="5362104"/>
            <a:ext cx="3914737" cy="1015663"/>
            <a:chOff x="4669684" y="4399527"/>
            <a:chExt cx="3209514" cy="1015663"/>
          </a:xfrm>
        </p:grpSpPr>
        <p:sp>
          <p:nvSpPr>
            <p:cNvPr id="38" name="TextBox 17">
              <a:extLst>
                <a:ext uri="{FF2B5EF4-FFF2-40B4-BE49-F238E27FC236}">
                  <a16:creationId xmlns:a16="http://schemas.microsoft.com/office/drawing/2014/main" id="{9C8186C6-44DE-4A50-A2CD-31C976C88EA7}"/>
                </a:ext>
              </a:extLst>
            </p:cNvPr>
            <p:cNvSpPr txBox="1"/>
            <p:nvPr/>
          </p:nvSpPr>
          <p:spPr>
            <a:xfrm>
              <a:off x="4669684" y="4506471"/>
              <a:ext cx="531678" cy="70788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39" name="TextBox 18">
              <a:extLst>
                <a:ext uri="{FF2B5EF4-FFF2-40B4-BE49-F238E27FC236}">
                  <a16:creationId xmlns:a16="http://schemas.microsoft.com/office/drawing/2014/main" id="{FF9DF788-069A-4968-B521-8C3D765FD7CA}"/>
                </a:ext>
              </a:extLst>
            </p:cNvPr>
            <p:cNvSpPr txBox="1"/>
            <p:nvPr/>
          </p:nvSpPr>
          <p:spPr>
            <a:xfrm>
              <a:off x="5297289" y="4399527"/>
              <a:ext cx="25819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Contribute </a:t>
              </a:r>
              <a:r>
                <a:rPr kumimoji="0" lang="en-GB" sz="2000" b="0" i="0" u="none" strike="noStrike" kern="1200" cap="none" spc="0" normalizeH="0" baseline="0" noProof="0" dirty="0">
                  <a:ln>
                    <a:noFill/>
                  </a:ln>
                  <a:solidFill>
                    <a:prstClr val="black"/>
                  </a:solidFill>
                  <a:effectLst/>
                  <a:uLnTx/>
                  <a:uFillTx/>
                  <a:latin typeface="Calibri"/>
                </a:rPr>
                <a:t>to s</a:t>
              </a:r>
              <a:r>
                <a:rPr kumimoji="0" lang="en-GB" sz="2000" b="0" i="0" u="none" strike="noStrike" kern="1200" cap="none" spc="0" normalizeH="0" baseline="0" noProof="0" dirty="0">
                  <a:ln>
                    <a:noFill/>
                  </a:ln>
                  <a:solidFill>
                    <a:prstClr val="black"/>
                  </a:solidFill>
                  <a:effectLst/>
                  <a:uLnTx/>
                  <a:uFillTx/>
                  <a:latin typeface="Calibri"/>
                  <a:ea typeface="+mn-ea"/>
                  <a:cs typeface="+mn-cs"/>
                </a:rPr>
                <a:t>et the basis of the monitoring system and contribute to it</a:t>
              </a:r>
            </a:p>
          </p:txBody>
        </p:sp>
      </p:grpSp>
      <p:sp>
        <p:nvSpPr>
          <p:cNvPr id="4" name="TextBox 3">
            <a:extLst>
              <a:ext uri="{FF2B5EF4-FFF2-40B4-BE49-F238E27FC236}">
                <a16:creationId xmlns:a16="http://schemas.microsoft.com/office/drawing/2014/main" id="{240160F3-DF68-CB73-1642-E4AB4CAF2049}"/>
              </a:ext>
            </a:extLst>
          </p:cNvPr>
          <p:cNvSpPr txBox="1"/>
          <p:nvPr/>
        </p:nvSpPr>
        <p:spPr bwMode="auto">
          <a:xfrm>
            <a:off x="6096000" y="4868883"/>
            <a:ext cx="4939493" cy="92333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Support the development and implementation of policies to address the challenges associated to informality and facilitate the transition to formality</a:t>
            </a:r>
          </a:p>
        </p:txBody>
      </p:sp>
    </p:spTree>
    <p:custDataLst>
      <p:tags r:id="rId1"/>
    </p:custDataLst>
    <p:extLst>
      <p:ext uri="{BB962C8B-B14F-4D97-AF65-F5344CB8AC3E}">
        <p14:creationId xmlns:p14="http://schemas.microsoft.com/office/powerpoint/2010/main" val="35762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16</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98314" y="3123453"/>
            <a:ext cx="4093686" cy="144854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 5. Drivers of informality and of formalization</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484767" cy="4093841"/>
          </a:xfrm>
          <a:prstGeom prst="bentConnector3">
            <a:avLst>
              <a:gd name="adj1" fmla="val 6075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14315" y="3123453"/>
            <a:ext cx="7013554" cy="8026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267796" y="3123453"/>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123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3441" y="307842"/>
            <a:ext cx="8136904" cy="936104"/>
          </a:xfrm>
        </p:spPr>
        <p:txBody>
          <a:bodyPr>
            <a:noAutofit/>
          </a:bodyPr>
          <a:lstStyle/>
          <a:p>
            <a:pPr algn="r">
              <a:spcBef>
                <a:spcPts val="2400"/>
              </a:spcBef>
              <a:spcAft>
                <a:spcPts val="600"/>
              </a:spcAft>
            </a:pPr>
            <a:r>
              <a:rPr lang="en-GB" sz="2500" dirty="0">
                <a:solidFill>
                  <a:srgbClr val="05D2D2">
                    <a:lumMod val="50000"/>
                  </a:srgbClr>
                </a:solidFill>
                <a:latin typeface="Verdana" panose="020B0604030504040204" pitchFamily="34" charset="0"/>
                <a:ea typeface="Verdana" panose="020B0604030504040204" pitchFamily="34" charset="0"/>
                <a:cs typeface="+mj-cs"/>
              </a:rPr>
              <a:t>Main drivers of informality - Transversal versus specific to particular groups or economic units</a:t>
            </a:r>
          </a:p>
        </p:txBody>
      </p:sp>
      <p:sp>
        <p:nvSpPr>
          <p:cNvPr id="3" name="Espace réservé du contenu 2"/>
          <p:cNvSpPr>
            <a:spLocks noGrp="1"/>
          </p:cNvSpPr>
          <p:nvPr>
            <p:ph sz="quarter" idx="13"/>
          </p:nvPr>
        </p:nvSpPr>
        <p:spPr>
          <a:xfrm>
            <a:off x="892629" y="2238689"/>
            <a:ext cx="5527407" cy="3875151"/>
          </a:xfrm>
          <a:solidFill>
            <a:schemeClr val="tx2">
              <a:lumMod val="20000"/>
              <a:lumOff val="80000"/>
            </a:schemeClr>
          </a:solidFill>
          <a:ln>
            <a:solidFill>
              <a:schemeClr val="accent1">
                <a:lumMod val="20000"/>
                <a:lumOff val="80000"/>
              </a:schemeClr>
            </a:solidFill>
          </a:ln>
        </p:spPr>
        <p:txBody>
          <a:bodyPr>
            <a:noAutofit/>
          </a:bodyPr>
          <a:lstStyle/>
          <a:p>
            <a:pPr marL="0" indent="0">
              <a:buNone/>
            </a:pPr>
            <a:r>
              <a:rPr lang="en-GB" sz="1800" b="1" dirty="0">
                <a:solidFill>
                  <a:srgbClr val="060606"/>
                </a:solidFill>
              </a:rPr>
              <a:t>Transversal drivers </a:t>
            </a:r>
            <a:r>
              <a:rPr lang="en-GB" sz="1800" dirty="0">
                <a:effectLst/>
                <a:latin typeface="Calibri" panose="020F0502020204030204" pitchFamily="34" charset="0"/>
                <a:ea typeface="Calibri" panose="020F0502020204030204" pitchFamily="34" charset="0"/>
                <a:cs typeface="Arial" panose="020B0604020202020204" pitchFamily="34" charset="0"/>
              </a:rPr>
              <a:t>are those that relate to all (or a wide set) of manifestations of informality.</a:t>
            </a:r>
            <a:endParaRPr lang="en-GB" sz="1800" dirty="0">
              <a:solidFill>
                <a:srgbClr val="060606"/>
              </a:solidFill>
            </a:endParaRPr>
          </a:p>
          <a:p>
            <a:pPr marL="0" indent="0">
              <a:buNone/>
            </a:pPr>
            <a:r>
              <a:rPr lang="en-GB" sz="1800" i="1" dirty="0">
                <a:solidFill>
                  <a:srgbClr val="060606"/>
                </a:solidFill>
              </a:rPr>
              <a:t>They include notably:</a:t>
            </a:r>
          </a:p>
          <a:p>
            <a:pPr marL="631825" indent="-457200">
              <a:buClr>
                <a:schemeClr val="accent5">
                  <a:lumMod val="75000"/>
                </a:schemeClr>
              </a:buClr>
              <a:buFont typeface="Wingdings 2" panose="05020102010507070707" pitchFamily="18" charset="2"/>
              <a:buChar char="Í"/>
            </a:pPr>
            <a:r>
              <a:rPr lang="en-GB" sz="1800" dirty="0">
                <a:solidFill>
                  <a:srgbClr val="060606"/>
                </a:solidFill>
              </a:rPr>
              <a:t>inefficient public institutions</a:t>
            </a:r>
          </a:p>
          <a:p>
            <a:pPr marL="631825" indent="-457200">
              <a:buClr>
                <a:schemeClr val="accent5">
                  <a:lumMod val="75000"/>
                </a:schemeClr>
              </a:buClr>
              <a:buFont typeface="Wingdings 2" panose="05020102010507070707" pitchFamily="18" charset="2"/>
              <a:buChar char="Í"/>
            </a:pPr>
            <a:r>
              <a:rPr lang="en-GB" sz="1800" dirty="0">
                <a:solidFill>
                  <a:srgbClr val="060606"/>
                </a:solidFill>
              </a:rPr>
              <a:t>inappropriate macroeconomic frameworks</a:t>
            </a:r>
          </a:p>
          <a:p>
            <a:pPr marL="631825" indent="-457200">
              <a:buClr>
                <a:schemeClr val="accent5">
                  <a:lumMod val="75000"/>
                </a:schemeClr>
              </a:buClr>
              <a:buFont typeface="Wingdings 2" panose="05020102010507070707" pitchFamily="18" charset="2"/>
              <a:buChar char="Í"/>
            </a:pPr>
            <a:r>
              <a:rPr lang="en-GB" sz="1800" dirty="0">
                <a:solidFill>
                  <a:srgbClr val="060606"/>
                </a:solidFill>
              </a:rPr>
              <a:t>economic crisis</a:t>
            </a:r>
          </a:p>
          <a:p>
            <a:pPr marL="631825" indent="-457200">
              <a:buClr>
                <a:schemeClr val="accent5">
                  <a:lumMod val="75000"/>
                </a:schemeClr>
              </a:buClr>
              <a:buFont typeface="Wingdings 2" panose="05020102010507070707" pitchFamily="18" charset="2"/>
              <a:buChar char="Í"/>
            </a:pPr>
            <a:r>
              <a:rPr lang="en-GB" sz="1800" dirty="0">
                <a:solidFill>
                  <a:srgbClr val="060606"/>
                </a:solidFill>
              </a:rPr>
              <a:t>low level of education</a:t>
            </a:r>
          </a:p>
          <a:p>
            <a:pPr marL="631825" indent="-457200">
              <a:buClr>
                <a:schemeClr val="accent5">
                  <a:lumMod val="75000"/>
                </a:schemeClr>
              </a:buClr>
              <a:buFont typeface="Wingdings 2" panose="05020102010507070707" pitchFamily="18" charset="2"/>
              <a:buChar char="Í"/>
            </a:pPr>
            <a:r>
              <a:rPr lang="en-GB" sz="1800" dirty="0">
                <a:solidFill>
                  <a:srgbClr val="060606"/>
                </a:solidFill>
              </a:rPr>
              <a:t>low level of productivity</a:t>
            </a:r>
          </a:p>
          <a:p>
            <a:pPr marL="631825" indent="-457200">
              <a:buClr>
                <a:schemeClr val="accent5">
                  <a:lumMod val="75000"/>
                </a:schemeClr>
              </a:buClr>
              <a:buFont typeface="Wingdings 2" panose="05020102010507070707" pitchFamily="18" charset="2"/>
              <a:buChar char="Í"/>
            </a:pPr>
            <a:r>
              <a:rPr lang="en-GB" sz="1800" dirty="0">
                <a:solidFill>
                  <a:srgbClr val="060606"/>
                </a:solidFill>
              </a:rPr>
              <a:t>poverty, inequality</a:t>
            </a:r>
          </a:p>
          <a:p>
            <a:pPr marL="631825" indent="-457200">
              <a:buClr>
                <a:schemeClr val="accent5">
                  <a:lumMod val="75000"/>
                </a:schemeClr>
              </a:buClr>
              <a:buFont typeface="Wingdings 2" panose="05020102010507070707" pitchFamily="18" charset="2"/>
              <a:buChar char="Í"/>
            </a:pPr>
            <a:r>
              <a:rPr lang="en-GB" sz="1800" dirty="0">
                <a:effectLst/>
                <a:latin typeface="Calibri" panose="020F0502020204030204" pitchFamily="34" charset="0"/>
                <a:ea typeface="Calibri" panose="020F0502020204030204" pitchFamily="34" charset="0"/>
                <a:cs typeface="Arial" panose="020B0604020202020204" pitchFamily="34" charset="0"/>
              </a:rPr>
              <a:t>A number of major determinants of informality beyond the world of work fall into this group</a:t>
            </a:r>
            <a:endParaRPr lang="en-GB" sz="1800" b="1" i="1" dirty="0">
              <a:solidFill>
                <a:srgbClr val="060606"/>
              </a:solidFill>
            </a:endParaRPr>
          </a:p>
        </p:txBody>
      </p:sp>
      <p:grpSp>
        <p:nvGrpSpPr>
          <p:cNvPr id="7" name="Groupe 6">
            <a:extLst>
              <a:ext uri="{FF2B5EF4-FFF2-40B4-BE49-F238E27FC236}">
                <a16:creationId xmlns:a16="http://schemas.microsoft.com/office/drawing/2014/main" id="{3F427B32-52CE-434E-B430-292299AEA27C}"/>
              </a:ext>
            </a:extLst>
          </p:cNvPr>
          <p:cNvGrpSpPr/>
          <p:nvPr/>
        </p:nvGrpSpPr>
        <p:grpSpPr>
          <a:xfrm>
            <a:off x="6508988" y="1733700"/>
            <a:ext cx="5430148" cy="4392746"/>
            <a:chOff x="4572001" y="1635728"/>
            <a:chExt cx="4253820" cy="4392746"/>
          </a:xfrm>
        </p:grpSpPr>
        <p:sp>
          <p:nvSpPr>
            <p:cNvPr id="4" name="Espace réservé du contenu 2"/>
            <p:cNvSpPr txBox="1">
              <a:spLocks/>
            </p:cNvSpPr>
            <p:nvPr/>
          </p:nvSpPr>
          <p:spPr>
            <a:xfrm>
              <a:off x="4572001" y="2140717"/>
              <a:ext cx="4242818" cy="3887757"/>
            </a:xfrm>
            <a:prstGeom prst="rect">
              <a:avLst/>
            </a:prstGeom>
            <a:solidFill>
              <a:schemeClr val="bg2"/>
            </a:solidFill>
            <a:ln>
              <a:solidFill>
                <a:schemeClr val="bg1">
                  <a:lumMod val="75000"/>
                </a:schemeClr>
              </a:solidFill>
            </a:ln>
          </p:spPr>
          <p:txBody>
            <a:bodyPr vert="horz" lIns="91424" tIns="45712" rIns="91424" bIns="45712"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60606"/>
                  </a:solidFill>
                  <a:effectLst/>
                  <a:uLnTx/>
                  <a:uFillTx/>
                  <a:latin typeface="Calibri" panose="020F0502020204030204" pitchFamily="34" charset="0"/>
                  <a:ea typeface="+mn-ea"/>
                  <a:cs typeface="+mn-cs"/>
                </a:rPr>
                <a:t>That applies to:</a:t>
              </a:r>
            </a:p>
            <a:p>
              <a:pPr marL="631825" marR="0" lvl="0" indent="-457200" algn="l" defTabSz="914400" rtl="0" eaLnBrk="1" fontAlgn="auto" latinLnBrk="0" hangingPunct="1">
                <a:lnSpc>
                  <a:spcPct val="90000"/>
                </a:lnSpc>
                <a:spcBef>
                  <a:spcPts val="1000"/>
                </a:spcBef>
                <a:spcAft>
                  <a:spcPts val="0"/>
                </a:spcAft>
                <a:buClr>
                  <a:srgbClr val="5B9BD5">
                    <a:lumMod val="75000"/>
                  </a:srgbClr>
                </a:buClr>
                <a:buSzTx/>
                <a:buFont typeface="Wingdings 2" panose="05020102010507070707" pitchFamily="18" charset="2"/>
                <a:buChar char="Í"/>
                <a:tabLst/>
                <a:defRPr/>
              </a:pPr>
              <a:r>
                <a:rPr kumimoji="0" lang="en-GB"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Arial" panose="020B0604020202020204" pitchFamily="34" charset="0"/>
                </a:rPr>
                <a:t>Particular categories of enterprises: e.g. micro and small enterprises</a:t>
              </a:r>
            </a:p>
            <a:p>
              <a:pPr marL="631825" marR="0" lvl="0" indent="-457200" algn="l" defTabSz="914400" rtl="0" eaLnBrk="1" fontAlgn="auto" latinLnBrk="0" hangingPunct="1">
                <a:lnSpc>
                  <a:spcPct val="90000"/>
                </a:lnSpc>
                <a:spcBef>
                  <a:spcPts val="1000"/>
                </a:spcBef>
                <a:spcAft>
                  <a:spcPts val="0"/>
                </a:spcAft>
                <a:buClr>
                  <a:srgbClr val="5B9BD5">
                    <a:lumMod val="75000"/>
                  </a:srgbClr>
                </a:buClr>
                <a:buSzTx/>
                <a:buFont typeface="Wingdings 2" panose="05020102010507070707" pitchFamily="18" charset="2"/>
                <a:buChar char="Í"/>
                <a:tabLst/>
                <a:defRPr/>
              </a:pPr>
              <a:r>
                <a:rPr kumimoji="0" lang="en-GB"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Arial" panose="020B0604020202020204" pitchFamily="34" charset="0"/>
                </a:rPr>
                <a:t>Specific group of workers: based on their occupation (e.g. domestic worker); work location (home-based workers) </a:t>
              </a:r>
            </a:p>
            <a:p>
              <a:pPr marL="631825" marR="0" lvl="0" indent="-457200" algn="l" defTabSz="914400" rtl="0" eaLnBrk="1" fontAlgn="auto" latinLnBrk="0" hangingPunct="1">
                <a:lnSpc>
                  <a:spcPct val="90000"/>
                </a:lnSpc>
                <a:spcBef>
                  <a:spcPts val="1000"/>
                </a:spcBef>
                <a:spcAft>
                  <a:spcPts val="0"/>
                </a:spcAft>
                <a:buClr>
                  <a:srgbClr val="5B9BD5">
                    <a:lumMod val="75000"/>
                  </a:srgbClr>
                </a:buClr>
                <a:buSzTx/>
                <a:buFont typeface="Wingdings 2" panose="05020102010507070707" pitchFamily="18" charset="2"/>
                <a:buChar char="Í"/>
                <a:tabLst/>
                <a:defRPr/>
              </a:pPr>
              <a:r>
                <a:rPr kumimoji="0" lang="en-GB"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Arial" panose="020B0604020202020204" pitchFamily="34" charset="0"/>
                </a:rPr>
                <a:t>A (sub)-sector (e.g. agriculture)</a:t>
              </a:r>
            </a:p>
            <a:p>
              <a:pPr marL="631825" marR="0" lvl="0" indent="-457200" algn="l" defTabSz="914400" rtl="0" eaLnBrk="1" fontAlgn="auto" latinLnBrk="0" hangingPunct="1">
                <a:lnSpc>
                  <a:spcPct val="90000"/>
                </a:lnSpc>
                <a:spcBef>
                  <a:spcPts val="1000"/>
                </a:spcBef>
                <a:spcAft>
                  <a:spcPts val="0"/>
                </a:spcAft>
                <a:buClr>
                  <a:srgbClr val="5B9BD5">
                    <a:lumMod val="75000"/>
                  </a:srgbClr>
                </a:buClr>
                <a:buSzTx/>
                <a:buFont typeface="Wingdings 2" panose="05020102010507070707" pitchFamily="18" charset="2"/>
                <a:buChar char="Í"/>
                <a:tabLst/>
                <a:defRPr/>
              </a:pPr>
              <a:r>
                <a:rPr kumimoji="0" lang="en-GB"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Arial" panose="020B0604020202020204" pitchFamily="34" charset="0"/>
                </a:rPr>
                <a:t>Organization of work (e.g. digital platform workers)</a:t>
              </a:r>
            </a:p>
          </p:txBody>
        </p:sp>
        <p:sp>
          <p:nvSpPr>
            <p:cNvPr id="5" name="ZoneTexte 4"/>
            <p:cNvSpPr txBox="1"/>
            <p:nvPr/>
          </p:nvSpPr>
          <p:spPr>
            <a:xfrm>
              <a:off x="4572001" y="1635728"/>
              <a:ext cx="4253820" cy="461585"/>
            </a:xfrm>
            <a:prstGeom prst="rect">
              <a:avLst/>
            </a:prstGeom>
            <a:solidFill>
              <a:srgbClr val="28283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Arial" charset="0"/>
                </a:rPr>
                <a:t>Specific drivers</a:t>
              </a:r>
            </a:p>
          </p:txBody>
        </p:sp>
      </p:grpSp>
      <p:sp>
        <p:nvSpPr>
          <p:cNvPr id="6" name="ZoneTexte 5"/>
          <p:cNvSpPr txBox="1"/>
          <p:nvPr/>
        </p:nvSpPr>
        <p:spPr>
          <a:xfrm>
            <a:off x="794658" y="1733700"/>
            <a:ext cx="5625378" cy="46166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Arial" charset="0"/>
              </a:rPr>
              <a:t>Transversal drivers</a:t>
            </a:r>
          </a:p>
        </p:txBody>
      </p:sp>
    </p:spTree>
    <p:custDataLst>
      <p:tags r:id="rId1"/>
    </p:custDataLst>
    <p:extLst>
      <p:ext uri="{BB962C8B-B14F-4D97-AF65-F5344CB8AC3E}">
        <p14:creationId xmlns:p14="http://schemas.microsoft.com/office/powerpoint/2010/main" val="238725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8D97F17-9F7D-4D31-A1C1-5C722077F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570" y="977807"/>
            <a:ext cx="3794430" cy="4047059"/>
          </a:xfrm>
          <a:prstGeom prst="rect">
            <a:avLst/>
          </a:prstGeom>
        </p:spPr>
      </p:pic>
      <p:sp>
        <p:nvSpPr>
          <p:cNvPr id="20" name="ZoneTexte 19">
            <a:extLst>
              <a:ext uri="{FF2B5EF4-FFF2-40B4-BE49-F238E27FC236}">
                <a16:creationId xmlns:a16="http://schemas.microsoft.com/office/drawing/2014/main" id="{16119BEF-C90D-4919-B3D5-6F75FECBABBE}"/>
              </a:ext>
            </a:extLst>
          </p:cNvPr>
          <p:cNvSpPr txBox="1"/>
          <p:nvPr/>
        </p:nvSpPr>
        <p:spPr>
          <a:xfrm>
            <a:off x="5621109" y="2713682"/>
            <a:ext cx="1594895" cy="461585"/>
          </a:xfrm>
          <a:prstGeom prst="rect">
            <a:avLst/>
          </a:prstGeom>
          <a:solidFill>
            <a:schemeClr val="bg1">
              <a:alpha val="39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a:ea typeface="+mn-ea"/>
                <a:cs typeface="Arial" charset="0"/>
              </a:rPr>
              <a:t>Informality </a:t>
            </a:r>
          </a:p>
        </p:txBody>
      </p:sp>
      <p:cxnSp>
        <p:nvCxnSpPr>
          <p:cNvPr id="27" name="Connecteur droit 26">
            <a:extLst>
              <a:ext uri="{FF2B5EF4-FFF2-40B4-BE49-F238E27FC236}">
                <a16:creationId xmlns:a16="http://schemas.microsoft.com/office/drawing/2014/main" id="{A6FD1E4E-2F17-43F5-9F41-3B33FB7B357E}"/>
              </a:ext>
            </a:extLst>
          </p:cNvPr>
          <p:cNvCxnSpPr>
            <a:cxnSpLocks/>
          </p:cNvCxnSpPr>
          <p:nvPr/>
        </p:nvCxnSpPr>
        <p:spPr>
          <a:xfrm>
            <a:off x="702182" y="3175267"/>
            <a:ext cx="11175885" cy="5256"/>
          </a:xfrm>
          <a:prstGeom prst="line">
            <a:avLst/>
          </a:prstGeom>
          <a:ln w="15875">
            <a:solidFill>
              <a:schemeClr val="tx2">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0" name="Groupe 49">
            <a:extLst>
              <a:ext uri="{FF2B5EF4-FFF2-40B4-BE49-F238E27FC236}">
                <a16:creationId xmlns:a16="http://schemas.microsoft.com/office/drawing/2014/main" id="{D7E0486F-B61B-4E5D-82B9-400496086F6B}"/>
              </a:ext>
            </a:extLst>
          </p:cNvPr>
          <p:cNvGrpSpPr/>
          <p:nvPr/>
        </p:nvGrpSpPr>
        <p:grpSpPr>
          <a:xfrm>
            <a:off x="2151557" y="3367203"/>
            <a:ext cx="8944858" cy="2056198"/>
            <a:chOff x="497255" y="3996957"/>
            <a:chExt cx="8946409" cy="2056557"/>
          </a:xfrm>
        </p:grpSpPr>
        <p:sp>
          <p:nvSpPr>
            <p:cNvPr id="23" name="Rectangle 22">
              <a:extLst>
                <a:ext uri="{FF2B5EF4-FFF2-40B4-BE49-F238E27FC236}">
                  <a16:creationId xmlns:a16="http://schemas.microsoft.com/office/drawing/2014/main" id="{BCB6DB53-06C8-4F48-A0D4-31B6D07EB8E3}"/>
                </a:ext>
              </a:extLst>
            </p:cNvPr>
            <p:cNvSpPr/>
            <p:nvPr/>
          </p:nvSpPr>
          <p:spPr>
            <a:xfrm>
              <a:off x="497255" y="3996957"/>
              <a:ext cx="2060435" cy="5848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6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Macroeconomic &amp; structural causes</a:t>
              </a:r>
            </a:p>
          </p:txBody>
        </p:sp>
        <p:sp>
          <p:nvSpPr>
            <p:cNvPr id="25" name="Rectangle 24">
              <a:extLst>
                <a:ext uri="{FF2B5EF4-FFF2-40B4-BE49-F238E27FC236}">
                  <a16:creationId xmlns:a16="http://schemas.microsoft.com/office/drawing/2014/main" id="{BDB9F70A-2114-40DC-98B7-6850B3F8A636}"/>
                </a:ext>
              </a:extLst>
            </p:cNvPr>
            <p:cNvSpPr/>
            <p:nvPr/>
          </p:nvSpPr>
          <p:spPr>
            <a:xfrm>
              <a:off x="1935054" y="5714901"/>
              <a:ext cx="5455393" cy="3386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Legal, regulatory and institutional framework</a:t>
              </a:r>
            </a:p>
          </p:txBody>
        </p:sp>
        <p:sp>
          <p:nvSpPr>
            <p:cNvPr id="31" name="Rectangle 30">
              <a:extLst>
                <a:ext uri="{FF2B5EF4-FFF2-40B4-BE49-F238E27FC236}">
                  <a16:creationId xmlns:a16="http://schemas.microsoft.com/office/drawing/2014/main" id="{C2DA1957-7523-4DCC-BA8B-236BECC9779C}"/>
                </a:ext>
              </a:extLst>
            </p:cNvPr>
            <p:cNvSpPr/>
            <p:nvPr/>
          </p:nvSpPr>
          <p:spPr>
            <a:xfrm>
              <a:off x="6744102" y="3996957"/>
              <a:ext cx="2699562" cy="646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800" b="1" i="0" u="none" strike="noStrike" kern="1200" cap="none" spc="0" normalizeH="0" baseline="0" noProof="0">
                  <a:ln>
                    <a:noFill/>
                  </a:ln>
                  <a:solidFill>
                    <a:srgbClr val="05D2D2">
                      <a:lumMod val="50000"/>
                    </a:srgbClr>
                  </a:solidFill>
                  <a:effectLst/>
                  <a:uLnTx/>
                  <a:uFillTx/>
                  <a:latin typeface="Calibri" pitchFamily="34" charset="0"/>
                  <a:ea typeface="+mn-ea"/>
                  <a:cs typeface="Arial" charset="0"/>
                </a:rPr>
                <a:t>Characteristics of workers &amp; economic units</a:t>
              </a:r>
            </a:p>
          </p:txBody>
        </p:sp>
      </p:grpSp>
      <p:sp>
        <p:nvSpPr>
          <p:cNvPr id="3" name="ZoneTexte 2">
            <a:extLst>
              <a:ext uri="{FF2B5EF4-FFF2-40B4-BE49-F238E27FC236}">
                <a16:creationId xmlns:a16="http://schemas.microsoft.com/office/drawing/2014/main" id="{CA5D7340-300F-4FA2-A059-54CD328D4C01}"/>
              </a:ext>
            </a:extLst>
          </p:cNvPr>
          <p:cNvSpPr txBox="1"/>
          <p:nvPr/>
        </p:nvSpPr>
        <p:spPr>
          <a:xfrm>
            <a:off x="1359307" y="2718858"/>
            <a:ext cx="23068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a:ea typeface="+mn-ea"/>
                <a:cs typeface="Arial" charset="0"/>
              </a:rPr>
              <a:t>Root causes</a:t>
            </a:r>
          </a:p>
        </p:txBody>
      </p:sp>
      <p:sp>
        <p:nvSpPr>
          <p:cNvPr id="37" name="ZoneTexte 36">
            <a:extLst>
              <a:ext uri="{FF2B5EF4-FFF2-40B4-BE49-F238E27FC236}">
                <a16:creationId xmlns:a16="http://schemas.microsoft.com/office/drawing/2014/main" id="{08178F18-8E8C-445C-9E5A-C4380F440205}"/>
              </a:ext>
            </a:extLst>
          </p:cNvPr>
          <p:cNvSpPr txBox="1"/>
          <p:nvPr/>
        </p:nvSpPr>
        <p:spPr>
          <a:xfrm>
            <a:off x="7670162" y="1747170"/>
            <a:ext cx="9257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a:ea typeface="+mn-ea"/>
                <a:cs typeface="Arial" charset="0"/>
              </a:rPr>
              <a:t>Effects</a:t>
            </a:r>
          </a:p>
        </p:txBody>
      </p:sp>
      <p:grpSp>
        <p:nvGrpSpPr>
          <p:cNvPr id="5" name="Groupe 4">
            <a:extLst>
              <a:ext uri="{FF2B5EF4-FFF2-40B4-BE49-F238E27FC236}">
                <a16:creationId xmlns:a16="http://schemas.microsoft.com/office/drawing/2014/main" id="{327C52A0-B25D-4BA6-8F54-6EB34B7DB031}"/>
              </a:ext>
            </a:extLst>
          </p:cNvPr>
          <p:cNvGrpSpPr/>
          <p:nvPr/>
        </p:nvGrpSpPr>
        <p:grpSpPr>
          <a:xfrm>
            <a:off x="670372" y="4044907"/>
            <a:ext cx="5008841" cy="803027"/>
            <a:chOff x="324773" y="4737292"/>
            <a:chExt cx="4448412" cy="803027"/>
          </a:xfrm>
        </p:grpSpPr>
        <p:grpSp>
          <p:nvGrpSpPr>
            <p:cNvPr id="51" name="Groupe 50">
              <a:extLst>
                <a:ext uri="{FF2B5EF4-FFF2-40B4-BE49-F238E27FC236}">
                  <a16:creationId xmlns:a16="http://schemas.microsoft.com/office/drawing/2014/main" id="{B7890C97-9168-4549-9E3B-1C90FDC87F46}"/>
                </a:ext>
              </a:extLst>
            </p:cNvPr>
            <p:cNvGrpSpPr/>
            <p:nvPr/>
          </p:nvGrpSpPr>
          <p:grpSpPr>
            <a:xfrm>
              <a:off x="324773" y="4737292"/>
              <a:ext cx="4394347" cy="803027"/>
              <a:chOff x="324033" y="4737512"/>
              <a:chExt cx="4395110" cy="803165"/>
            </a:xfrm>
          </p:grpSpPr>
          <p:sp>
            <p:nvSpPr>
              <p:cNvPr id="22" name="Rectangle 21">
                <a:extLst>
                  <a:ext uri="{FF2B5EF4-FFF2-40B4-BE49-F238E27FC236}">
                    <a16:creationId xmlns:a16="http://schemas.microsoft.com/office/drawing/2014/main" id="{15682106-887B-484C-8978-A29AD5CFA264}"/>
                  </a:ext>
                </a:extLst>
              </p:cNvPr>
              <p:cNvSpPr/>
              <p:nvPr/>
            </p:nvSpPr>
            <p:spPr>
              <a:xfrm>
                <a:off x="324033" y="4801886"/>
                <a:ext cx="1216172" cy="7387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Economic </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Crisis (shocks)</a:t>
                </a:r>
              </a:p>
            </p:txBody>
          </p:sp>
          <p:sp>
            <p:nvSpPr>
              <p:cNvPr id="24" name="Rectangle 23">
                <a:extLst>
                  <a:ext uri="{FF2B5EF4-FFF2-40B4-BE49-F238E27FC236}">
                    <a16:creationId xmlns:a16="http://schemas.microsoft.com/office/drawing/2014/main" id="{0752967C-4B0B-4B5F-89F6-C8492E451AAD}"/>
                  </a:ext>
                </a:extLst>
              </p:cNvPr>
              <p:cNvSpPr/>
              <p:nvPr/>
            </p:nvSpPr>
            <p:spPr>
              <a:xfrm>
                <a:off x="1515918" y="4843965"/>
                <a:ext cx="1130444" cy="523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Pattern of </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growth</a:t>
                </a:r>
              </a:p>
            </p:txBody>
          </p:sp>
          <p:cxnSp>
            <p:nvCxnSpPr>
              <p:cNvPr id="40" name="Connecteur droit 39">
                <a:extLst>
                  <a:ext uri="{FF2B5EF4-FFF2-40B4-BE49-F238E27FC236}">
                    <a16:creationId xmlns:a16="http://schemas.microsoft.com/office/drawing/2014/main" id="{D21485A8-2A03-459C-A120-316DE8499806}"/>
                  </a:ext>
                </a:extLst>
              </p:cNvPr>
              <p:cNvCxnSpPr>
                <a:cxnSpLocks/>
              </p:cNvCxnSpPr>
              <p:nvPr/>
            </p:nvCxnSpPr>
            <p:spPr>
              <a:xfrm flipV="1">
                <a:off x="460575" y="4737512"/>
                <a:ext cx="4258568" cy="18428"/>
              </a:xfrm>
              <a:prstGeom prst="line">
                <a:avLst/>
              </a:prstGeom>
              <a:ln w="28575">
                <a:solidFill>
                  <a:srgbClr val="4F6228"/>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0B2EE88-E80E-4FFB-9923-3489DAFBE068}"/>
                </a:ext>
              </a:extLst>
            </p:cNvPr>
            <p:cNvSpPr/>
            <p:nvPr/>
          </p:nvSpPr>
          <p:spPr>
            <a:xfrm>
              <a:off x="2705307" y="4791065"/>
              <a:ext cx="206787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Structure of the labour market and of</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the economy</a:t>
              </a:r>
            </a:p>
          </p:txBody>
        </p:sp>
      </p:grpSp>
      <p:sp>
        <p:nvSpPr>
          <p:cNvPr id="68" name="Title 1">
            <a:extLst>
              <a:ext uri="{FF2B5EF4-FFF2-40B4-BE49-F238E27FC236}">
                <a16:creationId xmlns:a16="http://schemas.microsoft.com/office/drawing/2014/main" id="{5C67624F-9CD0-3448-AE08-A26CAC598088}"/>
              </a:ext>
            </a:extLst>
          </p:cNvPr>
          <p:cNvSpPr txBox="1">
            <a:spLocks/>
          </p:cNvSpPr>
          <p:nvPr/>
        </p:nvSpPr>
        <p:spPr>
          <a:xfrm>
            <a:off x="2587277" y="307562"/>
            <a:ext cx="9010929" cy="61583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r>
              <a:rPr kumimoji="0" lang="en-US" sz="2500" b="1" i="0" u="none" strike="noStrike" kern="1200" cap="none" spc="0" normalizeH="0" baseline="0" noProof="0" dirty="0">
                <a:ln>
                  <a:noFill/>
                </a:ln>
                <a:solidFill>
                  <a:srgbClr val="05D2D2">
                    <a:lumMod val="50000"/>
                  </a:srgbClr>
                </a:solidFill>
                <a:effectLst/>
                <a:uLnTx/>
                <a:uFillTx/>
                <a:latin typeface="Verdana" panose="020B0604030504040204" pitchFamily="34" charset="0"/>
                <a:ea typeface="Verdana" panose="020B0604030504040204" pitchFamily="34" charset="0"/>
                <a:cs typeface="+mj-cs"/>
              </a:rPr>
              <a:t>Understanding the root causes of informality</a:t>
            </a:r>
            <a:endParaRPr kumimoji="0" lang="en-GB" sz="2500" b="1" i="0" u="none" strike="noStrike" kern="1200" cap="none" spc="0" normalizeH="0" baseline="0" noProof="0" dirty="0">
              <a:ln>
                <a:noFill/>
              </a:ln>
              <a:solidFill>
                <a:srgbClr val="05D2D2">
                  <a:lumMod val="50000"/>
                </a:srgbClr>
              </a:solidFill>
              <a:effectLst/>
              <a:uLnTx/>
              <a:uFillTx/>
              <a:latin typeface="Verdana" panose="020B0604030504040204" pitchFamily="34" charset="0"/>
              <a:ea typeface="Verdana" panose="020B0604030504040204" pitchFamily="34" charset="0"/>
              <a:cs typeface="+mj-cs"/>
            </a:endParaRPr>
          </a:p>
        </p:txBody>
      </p:sp>
      <p:grpSp>
        <p:nvGrpSpPr>
          <p:cNvPr id="8" name="Group 7"/>
          <p:cNvGrpSpPr/>
          <p:nvPr/>
        </p:nvGrpSpPr>
        <p:grpSpPr>
          <a:xfrm>
            <a:off x="-25851" y="5483383"/>
            <a:ext cx="11645284" cy="997562"/>
            <a:chOff x="-208414" y="5792252"/>
            <a:chExt cx="11549738" cy="997562"/>
          </a:xfrm>
        </p:grpSpPr>
        <p:grpSp>
          <p:nvGrpSpPr>
            <p:cNvPr id="14" name="Groupe 13">
              <a:extLst>
                <a:ext uri="{FF2B5EF4-FFF2-40B4-BE49-F238E27FC236}">
                  <a16:creationId xmlns:a16="http://schemas.microsoft.com/office/drawing/2014/main" id="{54683D21-1583-41EF-A331-C994951FA29D}"/>
                </a:ext>
              </a:extLst>
            </p:cNvPr>
            <p:cNvGrpSpPr/>
            <p:nvPr/>
          </p:nvGrpSpPr>
          <p:grpSpPr>
            <a:xfrm>
              <a:off x="-208414" y="5792252"/>
              <a:ext cx="11490428" cy="847477"/>
              <a:chOff x="376993" y="5939263"/>
              <a:chExt cx="11171250" cy="847477"/>
            </a:xfrm>
          </p:grpSpPr>
          <p:grpSp>
            <p:nvGrpSpPr>
              <p:cNvPr id="9" name="Groupe 8">
                <a:extLst>
                  <a:ext uri="{FF2B5EF4-FFF2-40B4-BE49-F238E27FC236}">
                    <a16:creationId xmlns:a16="http://schemas.microsoft.com/office/drawing/2014/main" id="{961C0299-7623-4BE5-B00A-14BFEC11B2C5}"/>
                  </a:ext>
                </a:extLst>
              </p:cNvPr>
              <p:cNvGrpSpPr/>
              <p:nvPr/>
            </p:nvGrpSpPr>
            <p:grpSpPr>
              <a:xfrm>
                <a:off x="376993" y="5939263"/>
                <a:ext cx="11171250" cy="847477"/>
                <a:chOff x="701926" y="5888734"/>
                <a:chExt cx="11171250" cy="847477"/>
              </a:xfrm>
            </p:grpSpPr>
            <p:grpSp>
              <p:nvGrpSpPr>
                <p:cNvPr id="52" name="Groupe 51">
                  <a:extLst>
                    <a:ext uri="{FF2B5EF4-FFF2-40B4-BE49-F238E27FC236}">
                      <a16:creationId xmlns:a16="http://schemas.microsoft.com/office/drawing/2014/main" id="{CFD4AB79-32A1-420D-B04A-5063527C9EA0}"/>
                    </a:ext>
                  </a:extLst>
                </p:cNvPr>
                <p:cNvGrpSpPr/>
                <p:nvPr/>
              </p:nvGrpSpPr>
              <p:grpSpPr>
                <a:xfrm>
                  <a:off x="701926" y="5888734"/>
                  <a:ext cx="11171250" cy="847477"/>
                  <a:chOff x="701253" y="5889145"/>
                  <a:chExt cx="11173191" cy="847622"/>
                </a:xfrm>
              </p:grpSpPr>
              <p:sp>
                <p:nvSpPr>
                  <p:cNvPr id="32" name="Rectangle 31">
                    <a:extLst>
                      <a:ext uri="{FF2B5EF4-FFF2-40B4-BE49-F238E27FC236}">
                        <a16:creationId xmlns:a16="http://schemas.microsoft.com/office/drawing/2014/main" id="{9C563552-2D2E-4AA0-91BC-F09EF34BBFA1}"/>
                      </a:ext>
                    </a:extLst>
                  </p:cNvPr>
                  <p:cNvSpPr/>
                  <p:nvPr/>
                </p:nvSpPr>
                <p:spPr>
                  <a:xfrm>
                    <a:off x="701253" y="5961286"/>
                    <a:ext cx="1949322" cy="7387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Regulatory framework inadequate or lacking</a:t>
                    </a:r>
                  </a:p>
                </p:txBody>
              </p:sp>
              <p:sp>
                <p:nvSpPr>
                  <p:cNvPr id="33" name="Rectangle 32">
                    <a:extLst>
                      <a:ext uri="{FF2B5EF4-FFF2-40B4-BE49-F238E27FC236}">
                        <a16:creationId xmlns:a16="http://schemas.microsoft.com/office/drawing/2014/main" id="{796B41F3-BFD3-46E9-9782-EE371D2ABA0A}"/>
                      </a:ext>
                    </a:extLst>
                  </p:cNvPr>
                  <p:cNvSpPr/>
                  <p:nvPr/>
                </p:nvSpPr>
                <p:spPr>
                  <a:xfrm>
                    <a:off x="2399547" y="5997977"/>
                    <a:ext cx="1381449" cy="7387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Lack of transparency and trust</a:t>
                    </a:r>
                  </a:p>
                </p:txBody>
              </p:sp>
              <p:sp>
                <p:nvSpPr>
                  <p:cNvPr id="34" name="Rectangle 33">
                    <a:extLst>
                      <a:ext uri="{FF2B5EF4-FFF2-40B4-BE49-F238E27FC236}">
                        <a16:creationId xmlns:a16="http://schemas.microsoft.com/office/drawing/2014/main" id="{441140DA-B23F-4F86-8333-8E65F237124D}"/>
                      </a:ext>
                    </a:extLst>
                  </p:cNvPr>
                  <p:cNvSpPr/>
                  <p:nvPr/>
                </p:nvSpPr>
                <p:spPr>
                  <a:xfrm>
                    <a:off x="5197686" y="5961286"/>
                    <a:ext cx="1230626" cy="7387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Weak enforcement systems</a:t>
                    </a:r>
                  </a:p>
                </p:txBody>
              </p:sp>
              <p:sp>
                <p:nvSpPr>
                  <p:cNvPr id="35" name="Rectangle 34">
                    <a:extLst>
                      <a:ext uri="{FF2B5EF4-FFF2-40B4-BE49-F238E27FC236}">
                        <a16:creationId xmlns:a16="http://schemas.microsoft.com/office/drawing/2014/main" id="{4DC790E2-DAC6-4B23-AE34-4D47F446B595}"/>
                      </a:ext>
                    </a:extLst>
                  </p:cNvPr>
                  <p:cNvSpPr/>
                  <p:nvPr/>
                </p:nvSpPr>
                <p:spPr>
                  <a:xfrm>
                    <a:off x="6427348" y="5997977"/>
                    <a:ext cx="1453587" cy="7387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Low quality of social benefits/ services</a:t>
                    </a:r>
                  </a:p>
                </p:txBody>
              </p:sp>
              <p:cxnSp>
                <p:nvCxnSpPr>
                  <p:cNvPr id="36" name="Connecteur droit 35">
                    <a:extLst>
                      <a:ext uri="{FF2B5EF4-FFF2-40B4-BE49-F238E27FC236}">
                        <a16:creationId xmlns:a16="http://schemas.microsoft.com/office/drawing/2014/main" id="{8CD8B75F-8EE5-4035-814E-22414233642F}"/>
                      </a:ext>
                    </a:extLst>
                  </p:cNvPr>
                  <p:cNvCxnSpPr>
                    <a:cxnSpLocks/>
                  </p:cNvCxnSpPr>
                  <p:nvPr/>
                </p:nvCxnSpPr>
                <p:spPr>
                  <a:xfrm>
                    <a:off x="1269657" y="5889145"/>
                    <a:ext cx="10604787"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F6571341-F7E5-43AD-8073-9BAC14E909F8}"/>
                    </a:ext>
                  </a:extLst>
                </p:cNvPr>
                <p:cNvSpPr/>
                <p:nvPr/>
              </p:nvSpPr>
              <p:spPr>
                <a:xfrm>
                  <a:off x="7798686" y="6058217"/>
                  <a:ext cx="103521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C00000"/>
                      </a:solidFill>
                      <a:effectLst/>
                      <a:uLnTx/>
                      <a:uFillTx/>
                      <a:latin typeface="Arial" panose="020B0604020202020204"/>
                      <a:ea typeface="+mn-ea"/>
                      <a:cs typeface="Arial" charset="0"/>
                    </a:rPr>
                    <a:t>Lack of incentives</a:t>
                  </a:r>
                </a:p>
              </p:txBody>
            </p:sp>
          </p:grpSp>
          <p:sp>
            <p:nvSpPr>
              <p:cNvPr id="67" name="Rectangle 66">
                <a:extLst>
                  <a:ext uri="{FF2B5EF4-FFF2-40B4-BE49-F238E27FC236}">
                    <a16:creationId xmlns:a16="http://schemas.microsoft.com/office/drawing/2014/main" id="{1FE23675-1763-405D-A71E-18EF8D36BB4A}"/>
                  </a:ext>
                </a:extLst>
              </p:cNvPr>
              <p:cNvSpPr/>
              <p:nvPr/>
            </p:nvSpPr>
            <p:spPr>
              <a:xfrm>
                <a:off x="3458332" y="6012731"/>
                <a:ext cx="1453334"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Lack of communication and awareness</a:t>
                </a:r>
              </a:p>
            </p:txBody>
          </p:sp>
        </p:grpSp>
        <p:sp>
          <p:nvSpPr>
            <p:cNvPr id="66" name="Rectangle 65">
              <a:extLst>
                <a:ext uri="{FF2B5EF4-FFF2-40B4-BE49-F238E27FC236}">
                  <a16:creationId xmlns:a16="http://schemas.microsoft.com/office/drawing/2014/main" id="{F6571341-F7E5-43AD-8073-9BAC14E909F8}"/>
                </a:ext>
              </a:extLst>
            </p:cNvPr>
            <p:cNvSpPr/>
            <p:nvPr/>
          </p:nvSpPr>
          <p:spPr>
            <a:xfrm>
              <a:off x="8042481" y="5835707"/>
              <a:ext cx="180877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Arial" charset="0"/>
                </a:rPr>
                <a:t>Lack of support programmes  for productivity enhancement</a:t>
              </a:r>
            </a:p>
          </p:txBody>
        </p:sp>
        <p:sp>
          <p:nvSpPr>
            <p:cNvPr id="70" name="Rectangle 69">
              <a:extLst>
                <a:ext uri="{FF2B5EF4-FFF2-40B4-BE49-F238E27FC236}">
                  <a16:creationId xmlns:a16="http://schemas.microsoft.com/office/drawing/2014/main" id="{F6571341-F7E5-43AD-8073-9BAC14E909F8}"/>
                </a:ext>
              </a:extLst>
            </p:cNvPr>
            <p:cNvSpPr/>
            <p:nvPr/>
          </p:nvSpPr>
          <p:spPr>
            <a:xfrm>
              <a:off x="9856917" y="5843047"/>
              <a:ext cx="1484407" cy="73866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Arial" charset="0"/>
                </a:rPr>
                <a:t>Lack of training opportunities</a:t>
              </a:r>
              <a:endParaRPr kumimoji="0" lang="en-GB" altLang="en-US" sz="1400" b="0" i="0" u="none" strike="noStrike" kern="1200" cap="none" spc="0" normalizeH="0" baseline="0" noProof="0" dirty="0">
                <a:ln>
                  <a:noFill/>
                </a:ln>
                <a:solidFill>
                  <a:srgbClr val="C00000"/>
                </a:solidFill>
                <a:effectLst/>
                <a:uLnTx/>
                <a:uFillTx/>
                <a:latin typeface="Arial" panose="020B0604020202020204"/>
                <a:ea typeface="+mn-ea"/>
                <a:cs typeface="Arial" charset="0"/>
              </a:endParaRPr>
            </a:p>
          </p:txBody>
        </p:sp>
      </p:grpSp>
      <p:sp>
        <p:nvSpPr>
          <p:cNvPr id="11" name="Légende : flèche vers le bas 2">
            <a:extLst>
              <a:ext uri="{FF2B5EF4-FFF2-40B4-BE49-F238E27FC236}">
                <a16:creationId xmlns:a16="http://schemas.microsoft.com/office/drawing/2014/main" id="{A6E3ED82-CBA7-C7A8-2F56-B838E1D87856}"/>
              </a:ext>
            </a:extLst>
          </p:cNvPr>
          <p:cNvSpPr/>
          <p:nvPr/>
        </p:nvSpPr>
        <p:spPr>
          <a:xfrm>
            <a:off x="418726" y="717949"/>
            <a:ext cx="5604973" cy="2777366"/>
          </a:xfrm>
          <a:prstGeom prst="downArrowCallout">
            <a:avLst>
              <a:gd name="adj1" fmla="val 28808"/>
              <a:gd name="adj2" fmla="val 25000"/>
              <a:gd name="adj3" fmla="val 14337"/>
              <a:gd name="adj4" fmla="val 75228"/>
            </a:avLst>
          </a:prstGeom>
          <a:solidFill>
            <a:sysClr val="window" lastClr="FFFFFF"/>
          </a:solidFill>
          <a:ln w="25400" cap="flat" cmpd="sng" algn="ctr">
            <a:solidFill>
              <a:srgbClr val="9BBB59"/>
            </a:solidFill>
            <a:prstDash val="solid"/>
          </a:ln>
          <a:effectLst/>
        </p:spPr>
        <p:txBody>
          <a:bodyPr rtlCol="0" anchor="ctr"/>
          <a:lstStyle/>
          <a:p>
            <a:pPr marL="214313" marR="0" lvl="1" indent="-214313" algn="l" defTabSz="685800" rtl="0" eaLnBrk="1" fontAlgn="auto" latinLnBrk="0" hangingPunct="1">
              <a:lnSpc>
                <a:spcPct val="100000"/>
              </a:lnSpc>
              <a:spcBef>
                <a:spcPts val="0"/>
              </a:spcBef>
              <a:spcAft>
                <a:spcPts val="450"/>
              </a:spcAft>
              <a:buClr>
                <a:srgbClr val="9BBB59"/>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Information about the labour market at large</a:t>
            </a:r>
          </a:p>
          <a:p>
            <a:pPr marL="214313" marR="0" lvl="0" indent="-214313" algn="l" defTabSz="685800" rtl="0" eaLnBrk="1" fontAlgn="auto" latinLnBrk="0" hangingPunct="1">
              <a:lnSpc>
                <a:spcPct val="100000"/>
              </a:lnSpc>
              <a:spcBef>
                <a:spcPts val="0"/>
              </a:spcBef>
              <a:spcAft>
                <a:spcPts val="450"/>
              </a:spcAft>
              <a:buClr>
                <a:srgbClr val="9BBB59"/>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Information about the level and growth of GDP and the pattern of growth (sectors with high productivity-low job intensity/ low productivity-job intensive)</a:t>
            </a:r>
          </a:p>
        </p:txBody>
      </p:sp>
      <p:sp>
        <p:nvSpPr>
          <p:cNvPr id="12" name="Légende : flèche vers le bas 35">
            <a:extLst>
              <a:ext uri="{FF2B5EF4-FFF2-40B4-BE49-F238E27FC236}">
                <a16:creationId xmlns:a16="http://schemas.microsoft.com/office/drawing/2014/main" id="{27437DC9-96DB-2487-A32F-5ACBC2371F4D}"/>
              </a:ext>
            </a:extLst>
          </p:cNvPr>
          <p:cNvSpPr/>
          <p:nvPr/>
        </p:nvSpPr>
        <p:spPr>
          <a:xfrm>
            <a:off x="6669282" y="746386"/>
            <a:ext cx="5171152" cy="2546628"/>
          </a:xfrm>
          <a:prstGeom prst="downArrowCallout">
            <a:avLst>
              <a:gd name="adj1" fmla="val 28808"/>
              <a:gd name="adj2" fmla="val 25000"/>
              <a:gd name="adj3" fmla="val 14337"/>
              <a:gd name="adj4" fmla="val 74117"/>
            </a:avLst>
          </a:prstGeom>
          <a:solidFill>
            <a:sysClr val="window" lastClr="FFFFFF"/>
          </a:solidFill>
          <a:ln w="25400" cap="flat" cmpd="sng" algn="ctr">
            <a:solidFill>
              <a:srgbClr val="1F497D">
                <a:lumMod val="60000"/>
                <a:lumOff val="40000"/>
              </a:srgbClr>
            </a:solidFill>
            <a:prstDash val="solid"/>
          </a:ln>
          <a:effectLst/>
        </p:spPr>
        <p:txBody>
          <a:bodyPr rtlCol="0" anchor="ctr"/>
          <a:lstStyle/>
          <a:p>
            <a:pPr marL="214313" marR="0" lvl="1" indent="-214313" algn="l" defTabSz="685800" rtl="0" eaLnBrk="1" fontAlgn="auto" latinLnBrk="0" hangingPunct="1">
              <a:lnSpc>
                <a:spcPct val="100000"/>
              </a:lnSpc>
              <a:spcBef>
                <a:spcPts val="0"/>
              </a:spcBef>
              <a:spcAft>
                <a:spcPts val="450"/>
              </a:spcAft>
              <a:buClr>
                <a:srgbClr val="1F497D">
                  <a:lumMod val="60000"/>
                  <a:lumOff val="40000"/>
                </a:srgbClr>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To a large extent covered together with </a:t>
            </a:r>
            <a:r>
              <a:rPr kumimoji="0" lang="en-GB" sz="18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step 4</a:t>
            </a: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while identifying groups of workers, types of economic units most exposed to informality and working conditions</a:t>
            </a:r>
          </a:p>
          <a:p>
            <a:pPr marL="671513" marR="0" lvl="2" indent="-214313" algn="l" defTabSz="685800" rtl="0" eaLnBrk="1" fontAlgn="auto" latinLnBrk="0" hangingPunct="1">
              <a:lnSpc>
                <a:spcPct val="100000"/>
              </a:lnSpc>
              <a:spcBef>
                <a:spcPts val="0"/>
              </a:spcBef>
              <a:spcAft>
                <a:spcPts val="450"/>
              </a:spcAft>
              <a:buClr>
                <a:srgbClr val="1F497D">
                  <a:lumMod val="60000"/>
                  <a:lumOff val="40000"/>
                </a:srgbClr>
              </a:buClr>
              <a:buSzTx/>
              <a:buFont typeface="Wingdings 2" panose="05020102010507070707" pitchFamily="18" charset="2"/>
              <a:buChar char="Ó"/>
              <a:tabLst/>
              <a:defRPr/>
            </a:pPr>
            <a:r>
              <a:rPr kumimoji="0" lang="en-GB" sz="18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See indicators presented in sessions 3.1-3.2</a:t>
            </a:r>
          </a:p>
        </p:txBody>
      </p:sp>
      <p:grpSp>
        <p:nvGrpSpPr>
          <p:cNvPr id="16" name="Group 15">
            <a:extLst>
              <a:ext uri="{FF2B5EF4-FFF2-40B4-BE49-F238E27FC236}">
                <a16:creationId xmlns:a16="http://schemas.microsoft.com/office/drawing/2014/main" id="{7BFBA721-752D-09AA-4C12-955B51B4F485}"/>
              </a:ext>
            </a:extLst>
          </p:cNvPr>
          <p:cNvGrpSpPr/>
          <p:nvPr/>
        </p:nvGrpSpPr>
        <p:grpSpPr>
          <a:xfrm>
            <a:off x="7554649" y="4044909"/>
            <a:ext cx="4572820" cy="1499971"/>
            <a:chOff x="7554649" y="4044909"/>
            <a:chExt cx="4572820" cy="1499971"/>
          </a:xfrm>
        </p:grpSpPr>
        <p:grpSp>
          <p:nvGrpSpPr>
            <p:cNvPr id="6" name="Groupe 5">
              <a:extLst>
                <a:ext uri="{FF2B5EF4-FFF2-40B4-BE49-F238E27FC236}">
                  <a16:creationId xmlns:a16="http://schemas.microsoft.com/office/drawing/2014/main" id="{E75FB08B-F07E-4EA3-8A8F-9D36849E651B}"/>
                </a:ext>
              </a:extLst>
            </p:cNvPr>
            <p:cNvGrpSpPr/>
            <p:nvPr/>
          </p:nvGrpSpPr>
          <p:grpSpPr>
            <a:xfrm>
              <a:off x="7554649" y="4044909"/>
              <a:ext cx="4535749" cy="1308879"/>
              <a:chOff x="5581701" y="4856923"/>
              <a:chExt cx="4535749" cy="1308879"/>
            </a:xfrm>
          </p:grpSpPr>
          <p:grpSp>
            <p:nvGrpSpPr>
              <p:cNvPr id="53" name="Groupe 52">
                <a:extLst>
                  <a:ext uri="{FF2B5EF4-FFF2-40B4-BE49-F238E27FC236}">
                    <a16:creationId xmlns:a16="http://schemas.microsoft.com/office/drawing/2014/main" id="{EFB3DB78-F8F5-481C-AE27-3B89378E8C19}"/>
                  </a:ext>
                </a:extLst>
              </p:cNvPr>
              <p:cNvGrpSpPr/>
              <p:nvPr/>
            </p:nvGrpSpPr>
            <p:grpSpPr>
              <a:xfrm>
                <a:off x="5581701" y="4856923"/>
                <a:ext cx="4535749" cy="1308879"/>
                <a:chOff x="5581873" y="4857168"/>
                <a:chExt cx="4536537" cy="1309107"/>
              </a:xfrm>
            </p:grpSpPr>
            <p:cxnSp>
              <p:nvCxnSpPr>
                <p:cNvPr id="43" name="Connecteur droit 42">
                  <a:extLst>
                    <a:ext uri="{FF2B5EF4-FFF2-40B4-BE49-F238E27FC236}">
                      <a16:creationId xmlns:a16="http://schemas.microsoft.com/office/drawing/2014/main" id="{DDEB724E-09F3-423A-B683-F31DDAB7719A}"/>
                    </a:ext>
                  </a:extLst>
                </p:cNvPr>
                <p:cNvCxnSpPr>
                  <a:cxnSpLocks/>
                </p:cNvCxnSpPr>
                <p:nvPr/>
              </p:nvCxnSpPr>
              <p:spPr>
                <a:xfrm flipV="1">
                  <a:off x="5685181" y="4857168"/>
                  <a:ext cx="4433229" cy="7740"/>
                </a:xfrm>
                <a:prstGeom prst="line">
                  <a:avLst/>
                </a:prstGeom>
                <a:ln w="285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053C42D-4A1A-4C0C-9A8D-DE522D132EA7}"/>
                    </a:ext>
                  </a:extLst>
                </p:cNvPr>
                <p:cNvSpPr/>
                <p:nvPr/>
              </p:nvSpPr>
              <p:spPr>
                <a:xfrm rot="16200000">
                  <a:off x="5344889" y="5141663"/>
                  <a:ext cx="1212759" cy="73879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education /  skills</a:t>
                  </a:r>
                </a:p>
              </p:txBody>
            </p:sp>
            <p:sp>
              <p:nvSpPr>
                <p:cNvPr id="45" name="Rectangle 44">
                  <a:extLst>
                    <a:ext uri="{FF2B5EF4-FFF2-40B4-BE49-F238E27FC236}">
                      <a16:creationId xmlns:a16="http://schemas.microsoft.com/office/drawing/2014/main" id="{87CC9738-1DD1-4B31-A79D-1331F026740D}"/>
                    </a:ext>
                  </a:extLst>
                </p:cNvPr>
                <p:cNvSpPr/>
                <p:nvPr/>
              </p:nvSpPr>
              <p:spPr>
                <a:xfrm rot="16200000">
                  <a:off x="6033489" y="5210745"/>
                  <a:ext cx="936744" cy="3078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Poverty</a:t>
                  </a:r>
                </a:p>
              </p:txBody>
            </p:sp>
            <p:sp>
              <p:nvSpPr>
                <p:cNvPr id="46" name="Rectangle 45">
                  <a:extLst>
                    <a:ext uri="{FF2B5EF4-FFF2-40B4-BE49-F238E27FC236}">
                      <a16:creationId xmlns:a16="http://schemas.microsoft.com/office/drawing/2014/main" id="{AD27D9B7-C665-4288-B3A5-7917A734A07E}"/>
                    </a:ext>
                  </a:extLst>
                </p:cNvPr>
                <p:cNvSpPr/>
                <p:nvPr/>
              </p:nvSpPr>
              <p:spPr>
                <a:xfrm rot="16200000">
                  <a:off x="7571620" y="5263046"/>
                  <a:ext cx="1203356" cy="52331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productivity</a:t>
                  </a:r>
                </a:p>
              </p:txBody>
            </p:sp>
            <p:sp>
              <p:nvSpPr>
                <p:cNvPr id="47" name="Rectangle 46">
                  <a:extLst>
                    <a:ext uri="{FF2B5EF4-FFF2-40B4-BE49-F238E27FC236}">
                      <a16:creationId xmlns:a16="http://schemas.microsoft.com/office/drawing/2014/main" id="{1394D26B-1EEA-4D35-A8EF-6D3AF0EA2021}"/>
                    </a:ext>
                  </a:extLst>
                </p:cNvPr>
                <p:cNvSpPr/>
                <p:nvPr/>
              </p:nvSpPr>
              <p:spPr>
                <a:xfrm rot="16200000">
                  <a:off x="8732942" y="5251651"/>
                  <a:ext cx="1305937" cy="52331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level of</a:t>
                  </a:r>
                </a:p>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organization </a:t>
                  </a:r>
                </a:p>
              </p:txBody>
            </p:sp>
          </p:grpSp>
          <p:sp>
            <p:nvSpPr>
              <p:cNvPr id="39" name="Rectangle 38">
                <a:extLst>
                  <a:ext uri="{FF2B5EF4-FFF2-40B4-BE49-F238E27FC236}">
                    <a16:creationId xmlns:a16="http://schemas.microsoft.com/office/drawing/2014/main" id="{469105E8-809C-4FE8-BAED-461BAB7AB499}"/>
                  </a:ext>
                </a:extLst>
              </p:cNvPr>
              <p:cNvSpPr/>
              <p:nvPr/>
            </p:nvSpPr>
            <p:spPr>
              <a:xfrm rot="16200000">
                <a:off x="8141542" y="5259753"/>
                <a:ext cx="1250654"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Size of</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 enterprises</a:t>
                </a:r>
              </a:p>
            </p:txBody>
          </p:sp>
        </p:grpSp>
        <p:sp>
          <p:nvSpPr>
            <p:cNvPr id="4" name="Rectangle 3">
              <a:extLst>
                <a:ext uri="{FF2B5EF4-FFF2-40B4-BE49-F238E27FC236}">
                  <a16:creationId xmlns:a16="http://schemas.microsoft.com/office/drawing/2014/main" id="{64E084FC-405B-11AA-EDF5-D2617315C87A}"/>
                </a:ext>
              </a:extLst>
            </p:cNvPr>
            <p:cNvSpPr/>
            <p:nvPr/>
          </p:nvSpPr>
          <p:spPr>
            <a:xfrm rot="16200000">
              <a:off x="9064678" y="4479147"/>
              <a:ext cx="1108783"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Inequality</a:t>
              </a:r>
            </a:p>
          </p:txBody>
        </p:sp>
        <p:sp>
          <p:nvSpPr>
            <p:cNvPr id="7" name="Rectangle 6">
              <a:extLst>
                <a:ext uri="{FF2B5EF4-FFF2-40B4-BE49-F238E27FC236}">
                  <a16:creationId xmlns:a16="http://schemas.microsoft.com/office/drawing/2014/main" id="{CA230C7C-1D28-123F-6BBB-9775388F9C21}"/>
                </a:ext>
              </a:extLst>
            </p:cNvPr>
            <p:cNvSpPr/>
            <p:nvPr/>
          </p:nvSpPr>
          <p:spPr>
            <a:xfrm rot="16200000">
              <a:off x="8576948" y="4652056"/>
              <a:ext cx="147787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Discrimination</a:t>
              </a:r>
            </a:p>
          </p:txBody>
        </p:sp>
        <p:sp>
          <p:nvSpPr>
            <p:cNvPr id="13" name="Rectangle 12">
              <a:extLst>
                <a:ext uri="{FF2B5EF4-FFF2-40B4-BE49-F238E27FC236}">
                  <a16:creationId xmlns:a16="http://schemas.microsoft.com/office/drawing/2014/main" id="{E1573345-DFCC-524C-DD03-0C517992C222}"/>
                </a:ext>
              </a:extLst>
            </p:cNvPr>
            <p:cNvSpPr/>
            <p:nvPr/>
          </p:nvSpPr>
          <p:spPr>
            <a:xfrm rot="16200000">
              <a:off x="11228393" y="4494356"/>
              <a:ext cx="1305710" cy="4924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Motivation </a:t>
              </a:r>
              <a:r>
                <a:rPr kumimoji="0" lang="en-GB" altLang="en-US" sz="1200" b="0"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(e.g. flexibility) </a:t>
              </a:r>
              <a:endParaRPr kumimoji="0" lang="en-GB" altLang="en-US" sz="1400" b="0"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EABCABD8-B90C-B238-7EA6-762EA98E46EC}"/>
                </a:ext>
              </a:extLst>
            </p:cNvPr>
            <p:cNvSpPr/>
            <p:nvPr/>
          </p:nvSpPr>
          <p:spPr>
            <a:xfrm rot="16200000">
              <a:off x="8154179" y="4543732"/>
              <a:ext cx="145767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irregular income</a:t>
              </a:r>
            </a:p>
          </p:txBody>
        </p:sp>
      </p:grpSp>
      <p:cxnSp>
        <p:nvCxnSpPr>
          <p:cNvPr id="18" name="Straight Arrow Connector 17">
            <a:extLst>
              <a:ext uri="{FF2B5EF4-FFF2-40B4-BE49-F238E27FC236}">
                <a16:creationId xmlns:a16="http://schemas.microsoft.com/office/drawing/2014/main" id="{09B2E16F-5E2B-0989-8603-DA2AED3E84E9}"/>
              </a:ext>
            </a:extLst>
          </p:cNvPr>
          <p:cNvCxnSpPr/>
          <p:nvPr/>
        </p:nvCxnSpPr>
        <p:spPr>
          <a:xfrm flipV="1">
            <a:off x="964100" y="6449408"/>
            <a:ext cx="10504636" cy="3550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0AA084C-E6FA-4A6B-66E8-871966611A2C}"/>
              </a:ext>
            </a:extLst>
          </p:cNvPr>
          <p:cNvSpPr/>
          <p:nvPr/>
        </p:nvSpPr>
        <p:spPr>
          <a:xfrm>
            <a:off x="2528592" y="6480945"/>
            <a:ext cx="752306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Lack of effective coordination &amp; coherence between </a:t>
            </a:r>
            <a:r>
              <a:rPr kumimoji="0" lang="en-GB" alt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insitutions</a:t>
            </a:r>
            <a:endPar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47012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D3C2D5E-AE75-F5FF-9A8E-78F023E0CD1C}"/>
              </a:ext>
            </a:extLst>
          </p:cNvPr>
          <p:cNvGrpSpPr/>
          <p:nvPr/>
        </p:nvGrpSpPr>
        <p:grpSpPr>
          <a:xfrm>
            <a:off x="-25851" y="5483383"/>
            <a:ext cx="11645284" cy="997562"/>
            <a:chOff x="-208414" y="5792252"/>
            <a:chExt cx="11549738" cy="997562"/>
          </a:xfrm>
        </p:grpSpPr>
        <p:grpSp>
          <p:nvGrpSpPr>
            <p:cNvPr id="18" name="Groupe 13">
              <a:extLst>
                <a:ext uri="{FF2B5EF4-FFF2-40B4-BE49-F238E27FC236}">
                  <a16:creationId xmlns:a16="http://schemas.microsoft.com/office/drawing/2014/main" id="{2AA29582-B8E9-EF12-14FE-2692D589FFB2}"/>
                </a:ext>
              </a:extLst>
            </p:cNvPr>
            <p:cNvGrpSpPr/>
            <p:nvPr/>
          </p:nvGrpSpPr>
          <p:grpSpPr>
            <a:xfrm>
              <a:off x="-208414" y="5792252"/>
              <a:ext cx="11490428" cy="847477"/>
              <a:chOff x="376993" y="5939263"/>
              <a:chExt cx="11171250" cy="847477"/>
            </a:xfrm>
          </p:grpSpPr>
          <p:grpSp>
            <p:nvGrpSpPr>
              <p:cNvPr id="26" name="Groupe 8">
                <a:extLst>
                  <a:ext uri="{FF2B5EF4-FFF2-40B4-BE49-F238E27FC236}">
                    <a16:creationId xmlns:a16="http://schemas.microsoft.com/office/drawing/2014/main" id="{C2CAA815-AE30-2E05-4A8C-4EA09D66D82B}"/>
                  </a:ext>
                </a:extLst>
              </p:cNvPr>
              <p:cNvGrpSpPr/>
              <p:nvPr/>
            </p:nvGrpSpPr>
            <p:grpSpPr>
              <a:xfrm>
                <a:off x="376993" y="5939263"/>
                <a:ext cx="11171250" cy="847477"/>
                <a:chOff x="701926" y="5888734"/>
                <a:chExt cx="11171250" cy="847477"/>
              </a:xfrm>
            </p:grpSpPr>
            <p:grpSp>
              <p:nvGrpSpPr>
                <p:cNvPr id="55" name="Groupe 51">
                  <a:extLst>
                    <a:ext uri="{FF2B5EF4-FFF2-40B4-BE49-F238E27FC236}">
                      <a16:creationId xmlns:a16="http://schemas.microsoft.com/office/drawing/2014/main" id="{4F6C5E5D-3BFA-9432-8D01-3E6B797225CE}"/>
                    </a:ext>
                  </a:extLst>
                </p:cNvPr>
                <p:cNvGrpSpPr/>
                <p:nvPr/>
              </p:nvGrpSpPr>
              <p:grpSpPr>
                <a:xfrm>
                  <a:off x="701926" y="5888734"/>
                  <a:ext cx="11171250" cy="847477"/>
                  <a:chOff x="701253" y="5889145"/>
                  <a:chExt cx="11173191" cy="847622"/>
                </a:xfrm>
              </p:grpSpPr>
              <p:sp>
                <p:nvSpPr>
                  <p:cNvPr id="57" name="Rectangle 56">
                    <a:extLst>
                      <a:ext uri="{FF2B5EF4-FFF2-40B4-BE49-F238E27FC236}">
                        <a16:creationId xmlns:a16="http://schemas.microsoft.com/office/drawing/2014/main" id="{203BFF12-7E82-46B9-1C35-C1225DDD15B3}"/>
                      </a:ext>
                    </a:extLst>
                  </p:cNvPr>
                  <p:cNvSpPr/>
                  <p:nvPr/>
                </p:nvSpPr>
                <p:spPr>
                  <a:xfrm>
                    <a:off x="701253" y="5961286"/>
                    <a:ext cx="1949322" cy="7387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Regulatory framework inadequate or lacking</a:t>
                    </a:r>
                  </a:p>
                </p:txBody>
              </p:sp>
              <p:sp>
                <p:nvSpPr>
                  <p:cNvPr id="58" name="Rectangle 57">
                    <a:extLst>
                      <a:ext uri="{FF2B5EF4-FFF2-40B4-BE49-F238E27FC236}">
                        <a16:creationId xmlns:a16="http://schemas.microsoft.com/office/drawing/2014/main" id="{619A1B03-8799-4E21-6BE4-92707B9AE576}"/>
                      </a:ext>
                    </a:extLst>
                  </p:cNvPr>
                  <p:cNvSpPr/>
                  <p:nvPr/>
                </p:nvSpPr>
                <p:spPr>
                  <a:xfrm>
                    <a:off x="2399547" y="5997977"/>
                    <a:ext cx="1381449" cy="7387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Lack of transparency and trust</a:t>
                    </a:r>
                  </a:p>
                </p:txBody>
              </p:sp>
              <p:sp>
                <p:nvSpPr>
                  <p:cNvPr id="59" name="Rectangle 58">
                    <a:extLst>
                      <a:ext uri="{FF2B5EF4-FFF2-40B4-BE49-F238E27FC236}">
                        <a16:creationId xmlns:a16="http://schemas.microsoft.com/office/drawing/2014/main" id="{4D3A6B3F-0CC2-772A-FFBD-839E4CC6F1AE}"/>
                      </a:ext>
                    </a:extLst>
                  </p:cNvPr>
                  <p:cNvSpPr/>
                  <p:nvPr/>
                </p:nvSpPr>
                <p:spPr>
                  <a:xfrm>
                    <a:off x="5197686" y="5961286"/>
                    <a:ext cx="1230626" cy="7387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Weak enforcement systems</a:t>
                    </a:r>
                  </a:p>
                </p:txBody>
              </p:sp>
              <p:sp>
                <p:nvSpPr>
                  <p:cNvPr id="60" name="Rectangle 59">
                    <a:extLst>
                      <a:ext uri="{FF2B5EF4-FFF2-40B4-BE49-F238E27FC236}">
                        <a16:creationId xmlns:a16="http://schemas.microsoft.com/office/drawing/2014/main" id="{693C6333-866A-2180-555A-909B6E78EDD5}"/>
                      </a:ext>
                    </a:extLst>
                  </p:cNvPr>
                  <p:cNvSpPr/>
                  <p:nvPr/>
                </p:nvSpPr>
                <p:spPr>
                  <a:xfrm>
                    <a:off x="6427348" y="5997977"/>
                    <a:ext cx="1453587" cy="7387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Low quality of social benefits/ services</a:t>
                    </a:r>
                  </a:p>
                </p:txBody>
              </p:sp>
              <p:cxnSp>
                <p:nvCxnSpPr>
                  <p:cNvPr id="61" name="Connecteur droit 35">
                    <a:extLst>
                      <a:ext uri="{FF2B5EF4-FFF2-40B4-BE49-F238E27FC236}">
                        <a16:creationId xmlns:a16="http://schemas.microsoft.com/office/drawing/2014/main" id="{CF3398D7-4367-D3B0-7406-83A921D304F6}"/>
                      </a:ext>
                    </a:extLst>
                  </p:cNvPr>
                  <p:cNvCxnSpPr>
                    <a:cxnSpLocks/>
                  </p:cNvCxnSpPr>
                  <p:nvPr/>
                </p:nvCxnSpPr>
                <p:spPr>
                  <a:xfrm>
                    <a:off x="1269657" y="5889145"/>
                    <a:ext cx="10604787"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F185532E-28D6-E2FC-B201-FC07A49D2FE9}"/>
                    </a:ext>
                  </a:extLst>
                </p:cNvPr>
                <p:cNvSpPr/>
                <p:nvPr/>
              </p:nvSpPr>
              <p:spPr>
                <a:xfrm>
                  <a:off x="7798686" y="6058217"/>
                  <a:ext cx="103521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C00000"/>
                      </a:solidFill>
                      <a:effectLst/>
                      <a:uLnTx/>
                      <a:uFillTx/>
                      <a:latin typeface="Arial" panose="020B0604020202020204"/>
                      <a:ea typeface="+mn-ea"/>
                      <a:cs typeface="Arial" charset="0"/>
                    </a:rPr>
                    <a:t>Lack of incentives</a:t>
                  </a:r>
                </a:p>
              </p:txBody>
            </p:sp>
          </p:grpSp>
          <p:sp>
            <p:nvSpPr>
              <p:cNvPr id="28" name="Rectangle 27">
                <a:extLst>
                  <a:ext uri="{FF2B5EF4-FFF2-40B4-BE49-F238E27FC236}">
                    <a16:creationId xmlns:a16="http://schemas.microsoft.com/office/drawing/2014/main" id="{FD7D6C23-EDB6-EF57-B5BA-E60FEEA88F07}"/>
                  </a:ext>
                </a:extLst>
              </p:cNvPr>
              <p:cNvSpPr/>
              <p:nvPr/>
            </p:nvSpPr>
            <p:spPr>
              <a:xfrm>
                <a:off x="3458332" y="6012731"/>
                <a:ext cx="1453334"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Lack of communication and awareness</a:t>
                </a:r>
              </a:p>
            </p:txBody>
          </p:sp>
        </p:grpSp>
        <p:sp>
          <p:nvSpPr>
            <p:cNvPr id="19" name="Rectangle 18">
              <a:extLst>
                <a:ext uri="{FF2B5EF4-FFF2-40B4-BE49-F238E27FC236}">
                  <a16:creationId xmlns:a16="http://schemas.microsoft.com/office/drawing/2014/main" id="{61613B8A-7B03-10B7-766F-2897D660C9EE}"/>
                </a:ext>
              </a:extLst>
            </p:cNvPr>
            <p:cNvSpPr/>
            <p:nvPr/>
          </p:nvSpPr>
          <p:spPr>
            <a:xfrm>
              <a:off x="8042481" y="5835707"/>
              <a:ext cx="180877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Arial" charset="0"/>
                </a:rPr>
                <a:t>Lack of support programmes  for productivity enhancement</a:t>
              </a:r>
            </a:p>
          </p:txBody>
        </p:sp>
        <p:sp>
          <p:nvSpPr>
            <p:cNvPr id="21" name="Rectangle 20">
              <a:extLst>
                <a:ext uri="{FF2B5EF4-FFF2-40B4-BE49-F238E27FC236}">
                  <a16:creationId xmlns:a16="http://schemas.microsoft.com/office/drawing/2014/main" id="{66DBC653-710B-683D-2502-308A58901CD9}"/>
                </a:ext>
              </a:extLst>
            </p:cNvPr>
            <p:cNvSpPr/>
            <p:nvPr/>
          </p:nvSpPr>
          <p:spPr>
            <a:xfrm>
              <a:off x="9856917" y="5843047"/>
              <a:ext cx="1484407" cy="73866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Arial" charset="0"/>
                </a:rPr>
                <a:t>Lack of training opportunities</a:t>
              </a:r>
              <a:endParaRPr kumimoji="0" lang="en-GB" altLang="en-US" sz="1400" b="0" i="0" u="none" strike="noStrike" kern="1200" cap="none" spc="0" normalizeH="0" baseline="0" noProof="0" dirty="0">
                <a:ln>
                  <a:noFill/>
                </a:ln>
                <a:solidFill>
                  <a:srgbClr val="C00000"/>
                </a:solidFill>
                <a:effectLst/>
                <a:uLnTx/>
                <a:uFillTx/>
                <a:latin typeface="Arial" panose="020B0604020202020204"/>
                <a:ea typeface="+mn-ea"/>
                <a:cs typeface="Arial" charset="0"/>
              </a:endParaRPr>
            </a:p>
          </p:txBody>
        </p:sp>
      </p:grpSp>
      <p:pic>
        <p:nvPicPr>
          <p:cNvPr id="10" name="Image 9">
            <a:extLst>
              <a:ext uri="{FF2B5EF4-FFF2-40B4-BE49-F238E27FC236}">
                <a16:creationId xmlns:a16="http://schemas.microsoft.com/office/drawing/2014/main" id="{38D97F17-9F7D-4D31-A1C1-5C722077F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570" y="977807"/>
            <a:ext cx="3794430" cy="4047059"/>
          </a:xfrm>
          <a:prstGeom prst="rect">
            <a:avLst/>
          </a:prstGeom>
        </p:spPr>
      </p:pic>
      <p:sp>
        <p:nvSpPr>
          <p:cNvPr id="20" name="ZoneTexte 19">
            <a:extLst>
              <a:ext uri="{FF2B5EF4-FFF2-40B4-BE49-F238E27FC236}">
                <a16:creationId xmlns:a16="http://schemas.microsoft.com/office/drawing/2014/main" id="{16119BEF-C90D-4919-B3D5-6F75FECBABBE}"/>
              </a:ext>
            </a:extLst>
          </p:cNvPr>
          <p:cNvSpPr txBox="1"/>
          <p:nvPr/>
        </p:nvSpPr>
        <p:spPr>
          <a:xfrm>
            <a:off x="5621109" y="2713682"/>
            <a:ext cx="1594895" cy="461585"/>
          </a:xfrm>
          <a:prstGeom prst="rect">
            <a:avLst/>
          </a:prstGeom>
          <a:solidFill>
            <a:schemeClr val="bg1">
              <a:alpha val="39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a:ea typeface="+mn-ea"/>
                <a:cs typeface="Arial" charset="0"/>
              </a:rPr>
              <a:t>Informality </a:t>
            </a:r>
          </a:p>
        </p:txBody>
      </p:sp>
      <p:cxnSp>
        <p:nvCxnSpPr>
          <p:cNvPr id="27" name="Connecteur droit 26">
            <a:extLst>
              <a:ext uri="{FF2B5EF4-FFF2-40B4-BE49-F238E27FC236}">
                <a16:creationId xmlns:a16="http://schemas.microsoft.com/office/drawing/2014/main" id="{A6FD1E4E-2F17-43F5-9F41-3B33FB7B357E}"/>
              </a:ext>
            </a:extLst>
          </p:cNvPr>
          <p:cNvCxnSpPr>
            <a:cxnSpLocks/>
          </p:cNvCxnSpPr>
          <p:nvPr/>
        </p:nvCxnSpPr>
        <p:spPr>
          <a:xfrm>
            <a:off x="702182" y="3175267"/>
            <a:ext cx="11175885" cy="5256"/>
          </a:xfrm>
          <a:prstGeom prst="line">
            <a:avLst/>
          </a:prstGeom>
          <a:ln w="15875">
            <a:solidFill>
              <a:schemeClr val="tx2">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0" name="Groupe 49">
            <a:extLst>
              <a:ext uri="{FF2B5EF4-FFF2-40B4-BE49-F238E27FC236}">
                <a16:creationId xmlns:a16="http://schemas.microsoft.com/office/drawing/2014/main" id="{D7E0486F-B61B-4E5D-82B9-400496086F6B}"/>
              </a:ext>
            </a:extLst>
          </p:cNvPr>
          <p:cNvGrpSpPr/>
          <p:nvPr/>
        </p:nvGrpSpPr>
        <p:grpSpPr>
          <a:xfrm>
            <a:off x="2151557" y="3367203"/>
            <a:ext cx="8944858" cy="2056198"/>
            <a:chOff x="497255" y="3996957"/>
            <a:chExt cx="8946409" cy="2056557"/>
          </a:xfrm>
        </p:grpSpPr>
        <p:sp>
          <p:nvSpPr>
            <p:cNvPr id="23" name="Rectangle 22">
              <a:extLst>
                <a:ext uri="{FF2B5EF4-FFF2-40B4-BE49-F238E27FC236}">
                  <a16:creationId xmlns:a16="http://schemas.microsoft.com/office/drawing/2014/main" id="{BCB6DB53-06C8-4F48-A0D4-31B6D07EB8E3}"/>
                </a:ext>
              </a:extLst>
            </p:cNvPr>
            <p:cNvSpPr/>
            <p:nvPr/>
          </p:nvSpPr>
          <p:spPr>
            <a:xfrm>
              <a:off x="497255" y="3996957"/>
              <a:ext cx="2060435" cy="5848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6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Macroeconomic &amp; structural causes</a:t>
              </a:r>
            </a:p>
          </p:txBody>
        </p:sp>
        <p:sp>
          <p:nvSpPr>
            <p:cNvPr id="25" name="Rectangle 24">
              <a:extLst>
                <a:ext uri="{FF2B5EF4-FFF2-40B4-BE49-F238E27FC236}">
                  <a16:creationId xmlns:a16="http://schemas.microsoft.com/office/drawing/2014/main" id="{BDB9F70A-2114-40DC-98B7-6850B3F8A636}"/>
                </a:ext>
              </a:extLst>
            </p:cNvPr>
            <p:cNvSpPr/>
            <p:nvPr/>
          </p:nvSpPr>
          <p:spPr>
            <a:xfrm>
              <a:off x="1935054" y="5714901"/>
              <a:ext cx="5455393" cy="3386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Legal, regulatory and institutional framework</a:t>
              </a:r>
            </a:p>
          </p:txBody>
        </p:sp>
        <p:sp>
          <p:nvSpPr>
            <p:cNvPr id="31" name="Rectangle 30">
              <a:extLst>
                <a:ext uri="{FF2B5EF4-FFF2-40B4-BE49-F238E27FC236}">
                  <a16:creationId xmlns:a16="http://schemas.microsoft.com/office/drawing/2014/main" id="{C2DA1957-7523-4DCC-BA8B-236BECC9779C}"/>
                </a:ext>
              </a:extLst>
            </p:cNvPr>
            <p:cNvSpPr/>
            <p:nvPr/>
          </p:nvSpPr>
          <p:spPr>
            <a:xfrm>
              <a:off x="6744102" y="3996957"/>
              <a:ext cx="2699562" cy="646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800" b="1" i="0" u="none" strike="noStrike" kern="1200" cap="none" spc="0" normalizeH="0" baseline="0" noProof="0">
                  <a:ln>
                    <a:noFill/>
                  </a:ln>
                  <a:solidFill>
                    <a:srgbClr val="05D2D2">
                      <a:lumMod val="50000"/>
                    </a:srgbClr>
                  </a:solidFill>
                  <a:effectLst/>
                  <a:uLnTx/>
                  <a:uFillTx/>
                  <a:latin typeface="Calibri" pitchFamily="34" charset="0"/>
                  <a:ea typeface="+mn-ea"/>
                  <a:cs typeface="Arial" charset="0"/>
                </a:rPr>
                <a:t>Characteristics of workers &amp; economic units</a:t>
              </a:r>
            </a:p>
          </p:txBody>
        </p:sp>
      </p:grpSp>
      <p:sp>
        <p:nvSpPr>
          <p:cNvPr id="3" name="ZoneTexte 2">
            <a:extLst>
              <a:ext uri="{FF2B5EF4-FFF2-40B4-BE49-F238E27FC236}">
                <a16:creationId xmlns:a16="http://schemas.microsoft.com/office/drawing/2014/main" id="{CA5D7340-300F-4FA2-A059-54CD328D4C01}"/>
              </a:ext>
            </a:extLst>
          </p:cNvPr>
          <p:cNvSpPr txBox="1"/>
          <p:nvPr/>
        </p:nvSpPr>
        <p:spPr>
          <a:xfrm>
            <a:off x="1359307" y="2718858"/>
            <a:ext cx="23068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a:ea typeface="+mn-ea"/>
                <a:cs typeface="Arial" charset="0"/>
              </a:rPr>
              <a:t>Root causes</a:t>
            </a:r>
          </a:p>
        </p:txBody>
      </p:sp>
      <p:sp>
        <p:nvSpPr>
          <p:cNvPr id="37" name="ZoneTexte 36">
            <a:extLst>
              <a:ext uri="{FF2B5EF4-FFF2-40B4-BE49-F238E27FC236}">
                <a16:creationId xmlns:a16="http://schemas.microsoft.com/office/drawing/2014/main" id="{08178F18-8E8C-445C-9E5A-C4380F440205}"/>
              </a:ext>
            </a:extLst>
          </p:cNvPr>
          <p:cNvSpPr txBox="1"/>
          <p:nvPr/>
        </p:nvSpPr>
        <p:spPr>
          <a:xfrm>
            <a:off x="7670162" y="1747170"/>
            <a:ext cx="9257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a:ea typeface="+mn-ea"/>
                <a:cs typeface="Arial" charset="0"/>
              </a:rPr>
              <a:t>Effects</a:t>
            </a:r>
          </a:p>
        </p:txBody>
      </p:sp>
      <p:grpSp>
        <p:nvGrpSpPr>
          <p:cNvPr id="5" name="Groupe 4">
            <a:extLst>
              <a:ext uri="{FF2B5EF4-FFF2-40B4-BE49-F238E27FC236}">
                <a16:creationId xmlns:a16="http://schemas.microsoft.com/office/drawing/2014/main" id="{327C52A0-B25D-4BA6-8F54-6EB34B7DB031}"/>
              </a:ext>
            </a:extLst>
          </p:cNvPr>
          <p:cNvGrpSpPr/>
          <p:nvPr/>
        </p:nvGrpSpPr>
        <p:grpSpPr>
          <a:xfrm>
            <a:off x="670372" y="4044907"/>
            <a:ext cx="5008841" cy="803027"/>
            <a:chOff x="324773" y="4737292"/>
            <a:chExt cx="4448412" cy="803027"/>
          </a:xfrm>
        </p:grpSpPr>
        <p:grpSp>
          <p:nvGrpSpPr>
            <p:cNvPr id="51" name="Groupe 50">
              <a:extLst>
                <a:ext uri="{FF2B5EF4-FFF2-40B4-BE49-F238E27FC236}">
                  <a16:creationId xmlns:a16="http://schemas.microsoft.com/office/drawing/2014/main" id="{B7890C97-9168-4549-9E3B-1C90FDC87F46}"/>
                </a:ext>
              </a:extLst>
            </p:cNvPr>
            <p:cNvGrpSpPr/>
            <p:nvPr/>
          </p:nvGrpSpPr>
          <p:grpSpPr>
            <a:xfrm>
              <a:off x="324773" y="4737292"/>
              <a:ext cx="4394347" cy="803027"/>
              <a:chOff x="324033" y="4737512"/>
              <a:chExt cx="4395110" cy="803165"/>
            </a:xfrm>
          </p:grpSpPr>
          <p:sp>
            <p:nvSpPr>
              <p:cNvPr id="22" name="Rectangle 21">
                <a:extLst>
                  <a:ext uri="{FF2B5EF4-FFF2-40B4-BE49-F238E27FC236}">
                    <a16:creationId xmlns:a16="http://schemas.microsoft.com/office/drawing/2014/main" id="{15682106-887B-484C-8978-A29AD5CFA264}"/>
                  </a:ext>
                </a:extLst>
              </p:cNvPr>
              <p:cNvSpPr/>
              <p:nvPr/>
            </p:nvSpPr>
            <p:spPr>
              <a:xfrm>
                <a:off x="324033" y="4801886"/>
                <a:ext cx="1216172" cy="7387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Economic </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Crisis (shocks)</a:t>
                </a:r>
              </a:p>
            </p:txBody>
          </p:sp>
          <p:sp>
            <p:nvSpPr>
              <p:cNvPr id="24" name="Rectangle 23">
                <a:extLst>
                  <a:ext uri="{FF2B5EF4-FFF2-40B4-BE49-F238E27FC236}">
                    <a16:creationId xmlns:a16="http://schemas.microsoft.com/office/drawing/2014/main" id="{0752967C-4B0B-4B5F-89F6-C8492E451AAD}"/>
                  </a:ext>
                </a:extLst>
              </p:cNvPr>
              <p:cNvSpPr/>
              <p:nvPr/>
            </p:nvSpPr>
            <p:spPr>
              <a:xfrm>
                <a:off x="1515918" y="4843965"/>
                <a:ext cx="1130444" cy="523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Pattern of </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growth</a:t>
                </a:r>
              </a:p>
            </p:txBody>
          </p:sp>
          <p:cxnSp>
            <p:nvCxnSpPr>
              <p:cNvPr id="40" name="Connecteur droit 39">
                <a:extLst>
                  <a:ext uri="{FF2B5EF4-FFF2-40B4-BE49-F238E27FC236}">
                    <a16:creationId xmlns:a16="http://schemas.microsoft.com/office/drawing/2014/main" id="{D21485A8-2A03-459C-A120-316DE8499806}"/>
                  </a:ext>
                </a:extLst>
              </p:cNvPr>
              <p:cNvCxnSpPr>
                <a:cxnSpLocks/>
              </p:cNvCxnSpPr>
              <p:nvPr/>
            </p:nvCxnSpPr>
            <p:spPr>
              <a:xfrm flipV="1">
                <a:off x="460575" y="4737512"/>
                <a:ext cx="4258568" cy="18428"/>
              </a:xfrm>
              <a:prstGeom prst="line">
                <a:avLst/>
              </a:prstGeom>
              <a:ln w="28575">
                <a:solidFill>
                  <a:srgbClr val="4F6228"/>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0B2EE88-E80E-4FFB-9923-3489DAFBE068}"/>
                </a:ext>
              </a:extLst>
            </p:cNvPr>
            <p:cNvSpPr/>
            <p:nvPr/>
          </p:nvSpPr>
          <p:spPr>
            <a:xfrm>
              <a:off x="2705307" y="4791065"/>
              <a:ext cx="206787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Structure of the labour market and of</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a:ln>
                    <a:noFill/>
                  </a:ln>
                  <a:solidFill>
                    <a:srgbClr val="8CE164">
                      <a:lumMod val="50000"/>
                    </a:srgbClr>
                  </a:solidFill>
                  <a:effectLst/>
                  <a:uLnTx/>
                  <a:uFillTx/>
                  <a:latin typeface="Arial" panose="020B0604020202020204" pitchFamily="34" charset="0"/>
                  <a:ea typeface="+mn-ea"/>
                  <a:cs typeface="Arial" panose="020B0604020202020204" pitchFamily="34" charset="0"/>
                </a:rPr>
                <a:t>the economy</a:t>
              </a:r>
            </a:p>
          </p:txBody>
        </p:sp>
      </p:grpSp>
      <p:sp>
        <p:nvSpPr>
          <p:cNvPr id="68" name="Title 1">
            <a:extLst>
              <a:ext uri="{FF2B5EF4-FFF2-40B4-BE49-F238E27FC236}">
                <a16:creationId xmlns:a16="http://schemas.microsoft.com/office/drawing/2014/main" id="{5C67624F-9CD0-3448-AE08-A26CAC598088}"/>
              </a:ext>
            </a:extLst>
          </p:cNvPr>
          <p:cNvSpPr txBox="1">
            <a:spLocks/>
          </p:cNvSpPr>
          <p:nvPr/>
        </p:nvSpPr>
        <p:spPr>
          <a:xfrm>
            <a:off x="2587277" y="307562"/>
            <a:ext cx="9010929" cy="61583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r>
              <a:rPr kumimoji="0" lang="en-US" sz="2500" b="1" i="0" u="none" strike="noStrike" kern="1200" cap="none" spc="0" normalizeH="0" baseline="0" noProof="0" dirty="0">
                <a:ln>
                  <a:noFill/>
                </a:ln>
                <a:solidFill>
                  <a:srgbClr val="05D2D2">
                    <a:lumMod val="50000"/>
                  </a:srgbClr>
                </a:solidFill>
                <a:effectLst/>
                <a:uLnTx/>
                <a:uFillTx/>
                <a:latin typeface="Verdana" panose="020B0604030504040204" pitchFamily="34" charset="0"/>
                <a:ea typeface="Verdana" panose="020B0604030504040204" pitchFamily="34" charset="0"/>
                <a:cs typeface="+mj-cs"/>
              </a:rPr>
              <a:t>Understanding the root causes of informality</a:t>
            </a:r>
            <a:endParaRPr kumimoji="0" lang="en-GB" sz="2500" b="1" i="0" u="none" strike="noStrike" kern="1200" cap="none" spc="0" normalizeH="0" baseline="0" noProof="0" dirty="0">
              <a:ln>
                <a:noFill/>
              </a:ln>
              <a:solidFill>
                <a:srgbClr val="05D2D2">
                  <a:lumMod val="50000"/>
                </a:srgbClr>
              </a:solidFill>
              <a:effectLst/>
              <a:uLnTx/>
              <a:uFillTx/>
              <a:latin typeface="Verdana" panose="020B0604030504040204" pitchFamily="34" charset="0"/>
              <a:ea typeface="Verdana" panose="020B0604030504040204" pitchFamily="34" charset="0"/>
              <a:cs typeface="+mj-cs"/>
            </a:endParaRPr>
          </a:p>
        </p:txBody>
      </p:sp>
      <p:grpSp>
        <p:nvGrpSpPr>
          <p:cNvPr id="16" name="Group 15">
            <a:extLst>
              <a:ext uri="{FF2B5EF4-FFF2-40B4-BE49-F238E27FC236}">
                <a16:creationId xmlns:a16="http://schemas.microsoft.com/office/drawing/2014/main" id="{7BFBA721-752D-09AA-4C12-955B51B4F485}"/>
              </a:ext>
            </a:extLst>
          </p:cNvPr>
          <p:cNvGrpSpPr/>
          <p:nvPr/>
        </p:nvGrpSpPr>
        <p:grpSpPr>
          <a:xfrm>
            <a:off x="7554649" y="4044909"/>
            <a:ext cx="4572820" cy="1499971"/>
            <a:chOff x="7554649" y="4044909"/>
            <a:chExt cx="4572820" cy="1499971"/>
          </a:xfrm>
        </p:grpSpPr>
        <p:grpSp>
          <p:nvGrpSpPr>
            <p:cNvPr id="6" name="Groupe 5">
              <a:extLst>
                <a:ext uri="{FF2B5EF4-FFF2-40B4-BE49-F238E27FC236}">
                  <a16:creationId xmlns:a16="http://schemas.microsoft.com/office/drawing/2014/main" id="{E75FB08B-F07E-4EA3-8A8F-9D36849E651B}"/>
                </a:ext>
              </a:extLst>
            </p:cNvPr>
            <p:cNvGrpSpPr/>
            <p:nvPr/>
          </p:nvGrpSpPr>
          <p:grpSpPr>
            <a:xfrm>
              <a:off x="7554649" y="4044909"/>
              <a:ext cx="4535749" cy="1308879"/>
              <a:chOff x="5581701" y="4856923"/>
              <a:chExt cx="4535749" cy="1308879"/>
            </a:xfrm>
          </p:grpSpPr>
          <p:grpSp>
            <p:nvGrpSpPr>
              <p:cNvPr id="53" name="Groupe 52">
                <a:extLst>
                  <a:ext uri="{FF2B5EF4-FFF2-40B4-BE49-F238E27FC236}">
                    <a16:creationId xmlns:a16="http://schemas.microsoft.com/office/drawing/2014/main" id="{EFB3DB78-F8F5-481C-AE27-3B89378E8C19}"/>
                  </a:ext>
                </a:extLst>
              </p:cNvPr>
              <p:cNvGrpSpPr/>
              <p:nvPr/>
            </p:nvGrpSpPr>
            <p:grpSpPr>
              <a:xfrm>
                <a:off x="5581701" y="4856923"/>
                <a:ext cx="4535749" cy="1308879"/>
                <a:chOff x="5581873" y="4857168"/>
                <a:chExt cx="4536537" cy="1309107"/>
              </a:xfrm>
            </p:grpSpPr>
            <p:cxnSp>
              <p:nvCxnSpPr>
                <p:cNvPr id="43" name="Connecteur droit 42">
                  <a:extLst>
                    <a:ext uri="{FF2B5EF4-FFF2-40B4-BE49-F238E27FC236}">
                      <a16:creationId xmlns:a16="http://schemas.microsoft.com/office/drawing/2014/main" id="{DDEB724E-09F3-423A-B683-F31DDAB7719A}"/>
                    </a:ext>
                  </a:extLst>
                </p:cNvPr>
                <p:cNvCxnSpPr>
                  <a:cxnSpLocks/>
                </p:cNvCxnSpPr>
                <p:nvPr/>
              </p:nvCxnSpPr>
              <p:spPr>
                <a:xfrm flipV="1">
                  <a:off x="5685181" y="4857168"/>
                  <a:ext cx="4433229" cy="7740"/>
                </a:xfrm>
                <a:prstGeom prst="line">
                  <a:avLst/>
                </a:prstGeom>
                <a:ln w="285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053C42D-4A1A-4C0C-9A8D-DE522D132EA7}"/>
                    </a:ext>
                  </a:extLst>
                </p:cNvPr>
                <p:cNvSpPr/>
                <p:nvPr/>
              </p:nvSpPr>
              <p:spPr>
                <a:xfrm rot="16200000">
                  <a:off x="5344889" y="5141663"/>
                  <a:ext cx="1212759" cy="73879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education /  skills</a:t>
                  </a:r>
                </a:p>
              </p:txBody>
            </p:sp>
            <p:sp>
              <p:nvSpPr>
                <p:cNvPr id="45" name="Rectangle 44">
                  <a:extLst>
                    <a:ext uri="{FF2B5EF4-FFF2-40B4-BE49-F238E27FC236}">
                      <a16:creationId xmlns:a16="http://schemas.microsoft.com/office/drawing/2014/main" id="{87CC9738-1DD1-4B31-A79D-1331F026740D}"/>
                    </a:ext>
                  </a:extLst>
                </p:cNvPr>
                <p:cNvSpPr/>
                <p:nvPr/>
              </p:nvSpPr>
              <p:spPr>
                <a:xfrm rot="16200000">
                  <a:off x="6033489" y="5210745"/>
                  <a:ext cx="936744" cy="3078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Poverty</a:t>
                  </a:r>
                </a:p>
              </p:txBody>
            </p:sp>
            <p:sp>
              <p:nvSpPr>
                <p:cNvPr id="46" name="Rectangle 45">
                  <a:extLst>
                    <a:ext uri="{FF2B5EF4-FFF2-40B4-BE49-F238E27FC236}">
                      <a16:creationId xmlns:a16="http://schemas.microsoft.com/office/drawing/2014/main" id="{AD27D9B7-C665-4288-B3A5-7917A734A07E}"/>
                    </a:ext>
                  </a:extLst>
                </p:cNvPr>
                <p:cNvSpPr/>
                <p:nvPr/>
              </p:nvSpPr>
              <p:spPr>
                <a:xfrm rot="16200000">
                  <a:off x="7571620" y="5263046"/>
                  <a:ext cx="1203356" cy="52331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productivity</a:t>
                  </a:r>
                </a:p>
              </p:txBody>
            </p:sp>
            <p:sp>
              <p:nvSpPr>
                <p:cNvPr id="47" name="Rectangle 46">
                  <a:extLst>
                    <a:ext uri="{FF2B5EF4-FFF2-40B4-BE49-F238E27FC236}">
                      <a16:creationId xmlns:a16="http://schemas.microsoft.com/office/drawing/2014/main" id="{1394D26B-1EEA-4D35-A8EF-6D3AF0EA2021}"/>
                    </a:ext>
                  </a:extLst>
                </p:cNvPr>
                <p:cNvSpPr/>
                <p:nvPr/>
              </p:nvSpPr>
              <p:spPr>
                <a:xfrm rot="16200000">
                  <a:off x="8732942" y="5251651"/>
                  <a:ext cx="1305937" cy="52331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level of</a:t>
                  </a:r>
                </a:p>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organization </a:t>
                  </a:r>
                </a:p>
              </p:txBody>
            </p:sp>
          </p:grpSp>
          <p:sp>
            <p:nvSpPr>
              <p:cNvPr id="39" name="Rectangle 38">
                <a:extLst>
                  <a:ext uri="{FF2B5EF4-FFF2-40B4-BE49-F238E27FC236}">
                    <a16:creationId xmlns:a16="http://schemas.microsoft.com/office/drawing/2014/main" id="{469105E8-809C-4FE8-BAED-461BAB7AB499}"/>
                  </a:ext>
                </a:extLst>
              </p:cNvPr>
              <p:cNvSpPr/>
              <p:nvPr/>
            </p:nvSpPr>
            <p:spPr>
              <a:xfrm rot="16200000">
                <a:off x="8141542" y="5259753"/>
                <a:ext cx="1250654"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Size of</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 enterprises</a:t>
                </a:r>
              </a:p>
            </p:txBody>
          </p:sp>
        </p:grpSp>
        <p:sp>
          <p:nvSpPr>
            <p:cNvPr id="4" name="Rectangle 3">
              <a:extLst>
                <a:ext uri="{FF2B5EF4-FFF2-40B4-BE49-F238E27FC236}">
                  <a16:creationId xmlns:a16="http://schemas.microsoft.com/office/drawing/2014/main" id="{64E084FC-405B-11AA-EDF5-D2617315C87A}"/>
                </a:ext>
              </a:extLst>
            </p:cNvPr>
            <p:cNvSpPr/>
            <p:nvPr/>
          </p:nvSpPr>
          <p:spPr>
            <a:xfrm rot="16200000">
              <a:off x="9064678" y="4479147"/>
              <a:ext cx="1108783"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Inequality</a:t>
              </a:r>
            </a:p>
          </p:txBody>
        </p:sp>
        <p:sp>
          <p:nvSpPr>
            <p:cNvPr id="7" name="Rectangle 6">
              <a:extLst>
                <a:ext uri="{FF2B5EF4-FFF2-40B4-BE49-F238E27FC236}">
                  <a16:creationId xmlns:a16="http://schemas.microsoft.com/office/drawing/2014/main" id="{CA230C7C-1D28-123F-6BBB-9775388F9C21}"/>
                </a:ext>
              </a:extLst>
            </p:cNvPr>
            <p:cNvSpPr/>
            <p:nvPr/>
          </p:nvSpPr>
          <p:spPr>
            <a:xfrm rot="16200000">
              <a:off x="8576948" y="4652056"/>
              <a:ext cx="147787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Discrimination</a:t>
              </a:r>
            </a:p>
          </p:txBody>
        </p:sp>
        <p:sp>
          <p:nvSpPr>
            <p:cNvPr id="13" name="Rectangle 12">
              <a:extLst>
                <a:ext uri="{FF2B5EF4-FFF2-40B4-BE49-F238E27FC236}">
                  <a16:creationId xmlns:a16="http://schemas.microsoft.com/office/drawing/2014/main" id="{E1573345-DFCC-524C-DD03-0C517992C222}"/>
                </a:ext>
              </a:extLst>
            </p:cNvPr>
            <p:cNvSpPr/>
            <p:nvPr/>
          </p:nvSpPr>
          <p:spPr>
            <a:xfrm rot="16200000">
              <a:off x="11228393" y="4494356"/>
              <a:ext cx="1305710" cy="4924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Motivation </a:t>
              </a:r>
              <a:r>
                <a:rPr kumimoji="0" lang="en-GB" altLang="en-US" sz="1200" b="0"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(e.g. flexibility) </a:t>
              </a:r>
              <a:endParaRPr kumimoji="0" lang="en-GB" altLang="en-US" sz="1400" b="0"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EABCABD8-B90C-B238-7EA6-762EA98E46EC}"/>
                </a:ext>
              </a:extLst>
            </p:cNvPr>
            <p:cNvSpPr/>
            <p:nvPr/>
          </p:nvSpPr>
          <p:spPr>
            <a:xfrm rot="16200000">
              <a:off x="8154179" y="4543732"/>
              <a:ext cx="145767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05D2D2">
                      <a:lumMod val="50000"/>
                    </a:srgbClr>
                  </a:solidFill>
                  <a:effectLst/>
                  <a:uLnTx/>
                  <a:uFillTx/>
                  <a:latin typeface="Arial" panose="020B0604020202020204" pitchFamily="34" charset="0"/>
                  <a:ea typeface="+mn-ea"/>
                  <a:cs typeface="Arial" panose="020B0604020202020204" pitchFamily="34" charset="0"/>
                </a:rPr>
                <a:t>Low-, irregular income</a:t>
              </a:r>
            </a:p>
          </p:txBody>
        </p:sp>
      </p:grpSp>
      <p:sp>
        <p:nvSpPr>
          <p:cNvPr id="29" name="Légende : flèche vers le bas 36">
            <a:extLst>
              <a:ext uri="{FF2B5EF4-FFF2-40B4-BE49-F238E27FC236}">
                <a16:creationId xmlns:a16="http://schemas.microsoft.com/office/drawing/2014/main" id="{74C19EC2-ED86-A4F2-CC36-B70379E918D1}"/>
              </a:ext>
            </a:extLst>
          </p:cNvPr>
          <p:cNvSpPr/>
          <p:nvPr/>
        </p:nvSpPr>
        <p:spPr>
          <a:xfrm>
            <a:off x="1095586" y="1052738"/>
            <a:ext cx="7095352" cy="4030770"/>
          </a:xfrm>
          <a:prstGeom prst="downArrowCallout">
            <a:avLst>
              <a:gd name="adj1" fmla="val 4548"/>
              <a:gd name="adj2" fmla="val 25000"/>
              <a:gd name="adj3" fmla="val 14337"/>
              <a:gd name="adj4" fmla="val 74117"/>
            </a:avLst>
          </a:prstGeom>
          <a:solidFill>
            <a:sysClr val="window" lastClr="FFFFFF"/>
          </a:solidFill>
          <a:ln w="25400" cap="flat" cmpd="sng" algn="ctr">
            <a:solidFill>
              <a:srgbClr val="C00000"/>
            </a:solidFill>
            <a:prstDash val="solid"/>
          </a:ln>
          <a:effectLst/>
        </p:spPr>
        <p:txBody>
          <a:bodyPr rtlCol="0" anchor="ctr"/>
          <a:lstStyle/>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Collecting information on how the existing legal framework limits or enhances the transition to formality (creation of formal jobs; transition from informal to formal jobs &amp; prevention of informalization)</a:t>
            </a:r>
          </a:p>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Seeking for the identification of the </a:t>
            </a:r>
            <a:r>
              <a:rPr kumimoji="0" lang="en-GB" sz="18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sources of the deficit of protection </a:t>
            </a:r>
            <a:r>
              <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(for workers and economic units) among the three main possible sources:</a:t>
            </a:r>
          </a:p>
          <a:p>
            <a:pPr marL="557213" marR="0" lvl="2"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Lack of legal coverage</a:t>
            </a:r>
          </a:p>
          <a:p>
            <a:pPr marL="557213" marR="0" lvl="2"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I</a:t>
            </a:r>
            <a:r>
              <a:rPr kumimoji="0" lang="en-US" sz="1800" b="0" i="0" u="none" strike="noStrike" kern="0" cap="none" spc="0" normalizeH="0" baseline="0" noProof="0" dirty="0" err="1">
                <a:ln>
                  <a:noFill/>
                </a:ln>
                <a:solidFill>
                  <a:srgbClr val="060606"/>
                </a:solidFill>
                <a:effectLst/>
                <a:uLnTx/>
                <a:uFillTx/>
                <a:latin typeface="Calibri" panose="020F0502020204030204" pitchFamily="34" charset="0"/>
                <a:ea typeface="+mn-ea"/>
                <a:cs typeface="Calibri" panose="020F0502020204030204" pitchFamily="34" charset="0"/>
              </a:rPr>
              <a:t>nadequate</a:t>
            </a:r>
            <a:r>
              <a:rPr kumimoji="0" lang="en-US"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level of protection</a:t>
            </a:r>
          </a:p>
          <a:p>
            <a:pPr marL="557213" marR="0" lvl="2"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Non-compliance in practice</a:t>
            </a:r>
            <a:endParaRPr kumimoji="0" lang="en-GB" sz="18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endParaRPr>
          </a:p>
        </p:txBody>
      </p:sp>
      <p:sp>
        <p:nvSpPr>
          <p:cNvPr id="30" name="Rectangle 29">
            <a:extLst>
              <a:ext uri="{FF2B5EF4-FFF2-40B4-BE49-F238E27FC236}">
                <a16:creationId xmlns:a16="http://schemas.microsoft.com/office/drawing/2014/main" id="{8E7770B1-48AC-BC82-AD68-F37D0E8660A6}"/>
              </a:ext>
            </a:extLst>
          </p:cNvPr>
          <p:cNvSpPr/>
          <p:nvPr/>
        </p:nvSpPr>
        <p:spPr>
          <a:xfrm>
            <a:off x="1421264" y="2941633"/>
            <a:ext cx="2914842" cy="369332"/>
          </a:xfrm>
          <a:prstGeom prst="rect">
            <a:avLst/>
          </a:prstGeom>
          <a:solidFill>
            <a:sysClr val="window" lastClr="FFFFFF"/>
          </a:solidFill>
        </p:spPr>
        <p:txBody>
          <a:bodyPr wrap="square">
            <a:spAutoFit/>
          </a:bodyPr>
          <a:lstStyle/>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fr-FR" sz="1800" b="1" i="0" u="none" strike="noStrike" kern="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Lack</a:t>
            </a:r>
            <a:r>
              <a:rPr kumimoji="0" lang="fr-FR"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of </a:t>
            </a:r>
            <a:r>
              <a:rPr kumimoji="0" lang="fr-FR" sz="1800" b="1" i="0" u="none" strike="noStrike" kern="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legal</a:t>
            </a:r>
            <a:r>
              <a:rPr kumimoji="0" lang="fr-FR"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r-FR" sz="1800" b="1" i="0" u="none" strike="noStrike" kern="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coverage</a:t>
            </a:r>
            <a:endParaRPr kumimoji="0" lang="fr-FR"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38" name="Rectangle 37">
            <a:extLst>
              <a:ext uri="{FF2B5EF4-FFF2-40B4-BE49-F238E27FC236}">
                <a16:creationId xmlns:a16="http://schemas.microsoft.com/office/drawing/2014/main" id="{17C8D0D2-A2E9-50B0-B0AD-0DD233C9C66E}"/>
              </a:ext>
            </a:extLst>
          </p:cNvPr>
          <p:cNvSpPr/>
          <p:nvPr/>
        </p:nvSpPr>
        <p:spPr>
          <a:xfrm>
            <a:off x="1421264" y="3266607"/>
            <a:ext cx="3312665" cy="369332"/>
          </a:xfrm>
          <a:prstGeom prst="rect">
            <a:avLst/>
          </a:prstGeom>
          <a:solidFill>
            <a:sysClr val="window" lastClr="FFFFFF"/>
          </a:solidFill>
          <a:ln>
            <a:solidFill>
              <a:sysClr val="window" lastClr="FFFFFF"/>
            </a:solidFill>
          </a:ln>
        </p:spPr>
        <p:txBody>
          <a:bodyPr wrap="square">
            <a:spAutoFit/>
          </a:bodyPr>
          <a:lstStyle/>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fr-FR" sz="1800" b="1" i="0" u="none" strike="noStrike" kern="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Inadequate</a:t>
            </a:r>
            <a:r>
              <a:rPr kumimoji="0" lang="fr-FR"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r-FR" sz="1800" b="1" i="0" u="none" strike="noStrike" kern="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level</a:t>
            </a:r>
            <a:r>
              <a:rPr kumimoji="0" lang="fr-FR"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of protection</a:t>
            </a:r>
          </a:p>
        </p:txBody>
      </p:sp>
      <p:sp>
        <p:nvSpPr>
          <p:cNvPr id="42" name="Rectangle 41">
            <a:extLst>
              <a:ext uri="{FF2B5EF4-FFF2-40B4-BE49-F238E27FC236}">
                <a16:creationId xmlns:a16="http://schemas.microsoft.com/office/drawing/2014/main" id="{77622011-1884-F1C0-F9F8-AAAA46DB338D}"/>
              </a:ext>
            </a:extLst>
          </p:cNvPr>
          <p:cNvSpPr/>
          <p:nvPr/>
        </p:nvSpPr>
        <p:spPr>
          <a:xfrm>
            <a:off x="1423392" y="3569081"/>
            <a:ext cx="3039041" cy="369332"/>
          </a:xfrm>
          <a:prstGeom prst="rect">
            <a:avLst/>
          </a:prstGeom>
          <a:solidFill>
            <a:sysClr val="window" lastClr="FFFFFF"/>
          </a:solidFill>
        </p:spPr>
        <p:txBody>
          <a:bodyPr wrap="square">
            <a:spAutoFit/>
          </a:bodyPr>
          <a:lstStyle/>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fr-FR"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Non-compliance in practice</a:t>
            </a:r>
          </a:p>
        </p:txBody>
      </p:sp>
      <p:sp>
        <p:nvSpPr>
          <p:cNvPr id="48" name="Callout: Line with Border and Accent Bar 47">
            <a:extLst>
              <a:ext uri="{FF2B5EF4-FFF2-40B4-BE49-F238E27FC236}">
                <a16:creationId xmlns:a16="http://schemas.microsoft.com/office/drawing/2014/main" id="{3527B1B6-F993-7D2D-FE19-12310B416F6D}"/>
              </a:ext>
            </a:extLst>
          </p:cNvPr>
          <p:cNvSpPr/>
          <p:nvPr/>
        </p:nvSpPr>
        <p:spPr>
          <a:xfrm>
            <a:off x="8594094" y="1579396"/>
            <a:ext cx="3145302" cy="3535610"/>
          </a:xfrm>
          <a:prstGeom prst="accentBorderCallout1">
            <a:avLst>
              <a:gd name="adj1" fmla="val 42405"/>
              <a:gd name="adj2" fmla="val -6560"/>
              <a:gd name="adj3" fmla="val 41851"/>
              <a:gd name="adj4" fmla="val -130016"/>
            </a:avLst>
          </a:prstGeom>
          <a:solidFill>
            <a:schemeClr val="bg1"/>
          </a:solidFill>
          <a:ln>
            <a:solidFill>
              <a:srgbClr val="C0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Review of regulatory/ legal frameworks </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sym typeface="Wingdings 3" panose="05040102010807070707" pitchFamily="18" charset="2"/>
              </a:rPr>
              <a:t></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identify gaps of legal coverage</a:t>
            </a:r>
          </a:p>
          <a:p>
            <a:pPr marL="671513" marR="0" lvl="2"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Who is covered (workers, economic units)? Who is not?</a:t>
            </a:r>
          </a:p>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Measures</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Extension of legal coverage (reforming existing laws or adopting new laws) to categories not yet covered</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9" name="Callout: Line with Border and Accent Bar 48">
            <a:extLst>
              <a:ext uri="{FF2B5EF4-FFF2-40B4-BE49-F238E27FC236}">
                <a16:creationId xmlns:a16="http://schemas.microsoft.com/office/drawing/2014/main" id="{4396B489-A14D-4E50-6CB3-26D682ACDFFA}"/>
              </a:ext>
            </a:extLst>
          </p:cNvPr>
          <p:cNvSpPr/>
          <p:nvPr/>
        </p:nvSpPr>
        <p:spPr>
          <a:xfrm>
            <a:off x="8605139" y="1597342"/>
            <a:ext cx="3145302" cy="3535610"/>
          </a:xfrm>
          <a:prstGeom prst="accentBorderCallout1">
            <a:avLst>
              <a:gd name="adj1" fmla="val 52182"/>
              <a:gd name="adj2" fmla="val -6205"/>
              <a:gd name="adj3" fmla="val 51944"/>
              <a:gd name="adj4" fmla="val -107326"/>
            </a:avLst>
          </a:prstGeom>
          <a:solidFill>
            <a:schemeClr val="bg1"/>
          </a:solidFill>
          <a:ln>
            <a:solidFill>
              <a:srgbClr val="C0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Are levels of protection provided by law sufficient: can we consider them as real protection? </a:t>
            </a:r>
          </a:p>
          <a:p>
            <a:pPr marL="671513" marR="0" lvl="2"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Assess for instance the capacity of social transfers to secure income</a:t>
            </a:r>
          </a:p>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Measures</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Enhancing access to improved levels of protection (legal reform &amp; implementation)</a:t>
            </a:r>
          </a:p>
        </p:txBody>
      </p:sp>
      <p:sp>
        <p:nvSpPr>
          <p:cNvPr id="54" name="Callout: Line with Border and Accent Bar 53">
            <a:extLst>
              <a:ext uri="{FF2B5EF4-FFF2-40B4-BE49-F238E27FC236}">
                <a16:creationId xmlns:a16="http://schemas.microsoft.com/office/drawing/2014/main" id="{7C5259CC-3AE5-D66C-3975-BFE7DB3309DE}"/>
              </a:ext>
            </a:extLst>
          </p:cNvPr>
          <p:cNvSpPr/>
          <p:nvPr/>
        </p:nvSpPr>
        <p:spPr>
          <a:xfrm>
            <a:off x="8594094" y="962796"/>
            <a:ext cx="3165556" cy="4947347"/>
          </a:xfrm>
          <a:prstGeom prst="accentBorderCallout1">
            <a:avLst>
              <a:gd name="adj1" fmla="val 57023"/>
              <a:gd name="adj2" fmla="val -5840"/>
              <a:gd name="adj3" fmla="val 56785"/>
              <a:gd name="adj4" fmla="val -114686"/>
            </a:avLst>
          </a:prstGeom>
          <a:solidFill>
            <a:schemeClr val="bg1"/>
          </a:solidFill>
          <a:ln>
            <a:solidFill>
              <a:srgbClr val="C0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Requires a mix of measures on several fronts</a:t>
            </a:r>
          </a:p>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Legal dimension</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adjust modalities as defined in the law to enhance their implementation in practice (ex. simplification; allow for flexibility) </a:t>
            </a:r>
          </a:p>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Improve enforcement mechanisms</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assessment of compliance mechanisms including </a:t>
            </a:r>
            <a:r>
              <a:rPr kumimoji="0" lang="en-US" sz="1700" b="0" i="0" u="none" strike="noStrike" kern="0" cap="none" spc="0" normalizeH="0" baseline="0" noProof="0" dirty="0" err="1">
                <a:ln>
                  <a:noFill/>
                </a:ln>
                <a:solidFill>
                  <a:srgbClr val="060606"/>
                </a:solidFill>
                <a:effectLst/>
                <a:uLnTx/>
                <a:uFillTx/>
                <a:latin typeface="Calibri" panose="020F0502020204030204" pitchFamily="34" charset="0"/>
                <a:ea typeface="+mn-ea"/>
                <a:cs typeface="Calibri" panose="020F0502020204030204" pitchFamily="34" charset="0"/>
              </a:rPr>
              <a:t>labour</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inspection, social security and taxes;</a:t>
            </a:r>
          </a:p>
          <a:p>
            <a:pPr marL="214313" marR="0" lvl="1" indent="-214313" algn="l" defTabSz="685800" rtl="0" eaLnBrk="1" fontAlgn="auto" latinLnBrk="0" hangingPunct="1">
              <a:lnSpc>
                <a:spcPct val="100000"/>
              </a:lnSpc>
              <a:spcBef>
                <a:spcPts val="0"/>
              </a:spcBef>
              <a:spcAft>
                <a:spcPts val="450"/>
              </a:spcAft>
              <a:buClr>
                <a:srgbClr val="C00000"/>
              </a:buClr>
              <a:buSzTx/>
              <a:buFont typeface="Wingdings 2" panose="05020102010507070707" pitchFamily="18" charset="2"/>
              <a:buChar char="Ó"/>
              <a:tabLst/>
              <a:defRPr/>
            </a:pPr>
            <a:r>
              <a:rPr kumimoji="0" lang="en-US" sz="1700" b="1"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Improve transparency, confidence in the system but also the provision of quality benefits &amp; services</a:t>
            </a:r>
            <a:r>
              <a:rPr kumimoji="0" lang="en-US" sz="1700" b="0" i="0" u="none" strike="noStrike" kern="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(institutions, procedures)</a:t>
            </a:r>
          </a:p>
        </p:txBody>
      </p:sp>
      <p:cxnSp>
        <p:nvCxnSpPr>
          <p:cNvPr id="11" name="Straight Arrow Connector 10">
            <a:extLst>
              <a:ext uri="{FF2B5EF4-FFF2-40B4-BE49-F238E27FC236}">
                <a16:creationId xmlns:a16="http://schemas.microsoft.com/office/drawing/2014/main" id="{F1AA202A-7EC6-D6E3-4D97-B20455FA7FE8}"/>
              </a:ext>
            </a:extLst>
          </p:cNvPr>
          <p:cNvCxnSpPr/>
          <p:nvPr/>
        </p:nvCxnSpPr>
        <p:spPr>
          <a:xfrm flipV="1">
            <a:off x="964100" y="6449408"/>
            <a:ext cx="10504636" cy="3550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91668F7-7F69-8CB8-95C3-A91262953D3F}"/>
              </a:ext>
            </a:extLst>
          </p:cNvPr>
          <p:cNvSpPr/>
          <p:nvPr/>
        </p:nvSpPr>
        <p:spPr>
          <a:xfrm>
            <a:off x="2528592" y="6480945"/>
            <a:ext cx="752306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Lack of effective coordination &amp; coherence between </a:t>
            </a:r>
            <a:r>
              <a:rPr kumimoji="0" lang="en-GB" alt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insitutions</a:t>
            </a:r>
            <a:endParaRPr kumimoji="0" lang="en-GB" alt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8689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21" presetID="22" presetClass="entr" presetSubtype="8"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8" grpId="0" animBg="1"/>
      <p:bldP spid="42" grpId="0" animBg="1"/>
      <p:bldP spid="48" grpId="0" animBg="1"/>
      <p:bldP spid="49"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contenu 2">
            <a:extLst>
              <a:ext uri="{FF2B5EF4-FFF2-40B4-BE49-F238E27FC236}">
                <a16:creationId xmlns:a16="http://schemas.microsoft.com/office/drawing/2014/main" id="{5E8391A5-4AC6-434A-939B-92E8212F80F6}"/>
              </a:ext>
            </a:extLst>
          </p:cNvPr>
          <p:cNvSpPr txBox="1">
            <a:spLocks/>
          </p:cNvSpPr>
          <p:nvPr/>
        </p:nvSpPr>
        <p:spPr>
          <a:xfrm>
            <a:off x="845171" y="1468826"/>
            <a:ext cx="10925071" cy="4347183"/>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indent="-252000">
              <a:spcAft>
                <a:spcPts val="0"/>
              </a:spcAft>
              <a:buClr>
                <a:srgbClr val="FF0000"/>
              </a:buClr>
              <a:buSzPct val="70000"/>
              <a:buFont typeface="Wingdings 3" panose="05040102010807070707" pitchFamily="18" charset="2"/>
              <a:buChar char=""/>
              <a:tabLst/>
              <a:defRPr/>
            </a:pPr>
            <a:r>
              <a:rPr lang="en-GB" sz="2400" b="0" dirty="0">
                <a:solidFill>
                  <a:srgbClr val="FF0000"/>
                </a:solidFill>
                <a:latin typeface="Calibri" panose="020F0502020204030204" pitchFamily="34" charset="0"/>
                <a:cs typeface="Calibri" panose="020F0502020204030204" pitchFamily="34" charset="0"/>
              </a:rPr>
              <a:t>Some background</a:t>
            </a:r>
            <a:r>
              <a:rPr lang="en-GB" sz="2400" b="0" dirty="0">
                <a:solidFill>
                  <a:srgbClr val="230050"/>
                </a:solidFill>
                <a:latin typeface="Calibri" panose="020F0502020204030204" pitchFamily="34" charset="0"/>
                <a:cs typeface="Calibri" panose="020F0502020204030204" pitchFamily="34" charset="0"/>
              </a:rPr>
              <a:t> </a:t>
            </a:r>
            <a:br>
              <a:rPr lang="en-GB" sz="1800" b="0" dirty="0">
                <a:solidFill>
                  <a:srgbClr val="230050"/>
                </a:solidFill>
                <a:latin typeface="Calibri" panose="020F0502020204030204" pitchFamily="34" charset="0"/>
                <a:cs typeface="Calibri" panose="020F0502020204030204" pitchFamily="34" charset="0"/>
              </a:rPr>
            </a:br>
            <a:r>
              <a:rPr lang="en-GB" sz="1800" b="0" dirty="0">
                <a:solidFill>
                  <a:srgbClr val="230050"/>
                </a:solidFill>
                <a:latin typeface="Calibri" panose="020F0502020204030204" pitchFamily="34" charset="0"/>
                <a:cs typeface="Calibri" panose="020F0502020204030204" pitchFamily="34" charset="0"/>
              </a:rPr>
              <a:t>The Recommendation 204 concerning the transition from the informal to the formal economy calls Members to </a:t>
            </a:r>
            <a:r>
              <a:rPr lang="en-GB" sz="1800" dirty="0">
                <a:solidFill>
                  <a:srgbClr val="230050"/>
                </a:solidFill>
                <a:latin typeface="Calibri" panose="020F0502020204030204" pitchFamily="34" charset="0"/>
                <a:cs typeface="Calibri" panose="020F0502020204030204" pitchFamily="34" charset="0"/>
              </a:rPr>
              <a:t>undertake a proper assessment and diagnostics of factors, characteristics, causes and circumstances of informality in the national context </a:t>
            </a:r>
            <a:r>
              <a:rPr lang="en-GB" sz="1800" b="0" dirty="0">
                <a:solidFill>
                  <a:srgbClr val="230050"/>
                </a:solidFill>
                <a:latin typeface="Calibri" panose="020F0502020204030204" pitchFamily="34" charset="0"/>
                <a:cs typeface="Calibri" panose="020F0502020204030204" pitchFamily="34" charset="0"/>
              </a:rPr>
              <a:t>to inform the design and implementation of laws and regulations, policies and other measures aiming to facilitate the transition to the formal economy. </a:t>
            </a:r>
          </a:p>
          <a:p>
            <a:pPr marL="803275" lvl="4" indent="-250825">
              <a:spcAft>
                <a:spcPts val="0"/>
              </a:spcAft>
              <a:buClr>
                <a:srgbClr val="FF0000"/>
              </a:buClr>
              <a:buSzPct val="70000"/>
              <a:buFont typeface="Wingdings 3" panose="05040102010807070707" pitchFamily="18" charset="2"/>
              <a:buChar char=""/>
              <a:defRPr/>
            </a:pPr>
            <a:r>
              <a:rPr lang="en-GB" sz="1800" dirty="0">
                <a:solidFill>
                  <a:srgbClr val="230050"/>
                </a:solidFill>
                <a:latin typeface="Calibri" panose="020F0502020204030204" pitchFamily="34" charset="0"/>
                <a:cs typeface="Calibri" panose="020F0502020204030204" pitchFamily="34" charset="0"/>
              </a:rPr>
              <a:t>Will provide a very short overview of the Recommendation 204</a:t>
            </a:r>
          </a:p>
          <a:p>
            <a:pPr marL="452438" marR="0" lvl="3" indent="-252000" algn="l" defTabSz="914400" rtl="0" eaLnBrk="1" fontAlgn="auto" latinLnBrk="0" hangingPunct="1">
              <a:lnSpc>
                <a:spcPct val="100000"/>
              </a:lnSpc>
              <a:spcBef>
                <a:spcPts val="1200"/>
              </a:spcBef>
              <a:spcAft>
                <a:spcPts val="0"/>
              </a:spcAft>
              <a:buClr>
                <a:srgbClr val="FF0000"/>
              </a:buClr>
              <a:buSzPct val="70000"/>
              <a:buFont typeface="Wingdings 3" panose="05040102010807070707" pitchFamily="18" charset="2"/>
              <a:buChar char=""/>
              <a:tabLst/>
              <a:defRPr/>
            </a:pPr>
            <a:r>
              <a:rPr lang="en-GB" sz="2400" b="0" dirty="0">
                <a:solidFill>
                  <a:srgbClr val="FF0000"/>
                </a:solidFill>
                <a:latin typeface="Calibri" panose="020F0502020204030204" pitchFamily="34" charset="0"/>
                <a:cs typeface="Calibri" panose="020F0502020204030204" pitchFamily="34" charset="0"/>
              </a:rPr>
              <a:t>Main scope of the session</a:t>
            </a:r>
          </a:p>
          <a:p>
            <a:pPr marL="803275" marR="0" lvl="4" indent="-250825" fontAlgn="auto">
              <a:spcAft>
                <a:spcPts val="0"/>
              </a:spcAft>
              <a:buClr>
                <a:srgbClr val="FF0000"/>
              </a:buClr>
              <a:buSzPct val="70000"/>
              <a:buFont typeface="Wingdings 3" panose="05040102010807070707" pitchFamily="18" charset="2"/>
              <a:buChar char=""/>
              <a:tabLst/>
              <a:defRPr/>
            </a:pPr>
            <a:r>
              <a:rPr lang="en-GB" sz="1800" dirty="0">
                <a:solidFill>
                  <a:srgbClr val="230050"/>
                </a:solidFill>
                <a:latin typeface="Calibri" panose="020F0502020204030204" pitchFamily="34" charset="0"/>
                <a:cs typeface="Calibri" panose="020F0502020204030204" pitchFamily="34" charset="0"/>
              </a:rPr>
              <a:t>An overview of the main objectives and main steps/ components of the </a:t>
            </a:r>
            <a:r>
              <a:rPr lang="en-GB" sz="1800" b="1" dirty="0">
                <a:solidFill>
                  <a:srgbClr val="230050"/>
                </a:solidFill>
                <a:latin typeface="Calibri" panose="020F0502020204030204" pitchFamily="34" charset="0"/>
                <a:cs typeface="Calibri" panose="020F0502020204030204" pitchFamily="34" charset="0"/>
              </a:rPr>
              <a:t>diagnostic of informality</a:t>
            </a:r>
          </a:p>
          <a:p>
            <a:pPr marL="803275" marR="0" lvl="4" indent="-250825" fontAlgn="auto">
              <a:spcAft>
                <a:spcPts val="0"/>
              </a:spcAft>
              <a:buClr>
                <a:srgbClr val="FF0000"/>
              </a:buClr>
              <a:buSzPct val="70000"/>
              <a:buFont typeface="Wingdings 3" panose="05040102010807070707" pitchFamily="18" charset="2"/>
              <a:buChar char=""/>
              <a:tabLst/>
              <a:defRPr/>
            </a:pPr>
            <a:r>
              <a:rPr lang="en-GB" sz="1800" dirty="0">
                <a:solidFill>
                  <a:srgbClr val="230050"/>
                </a:solidFill>
                <a:latin typeface="Calibri" panose="020F0502020204030204" pitchFamily="34" charset="0"/>
                <a:cs typeface="Calibri" panose="020F0502020204030204" pitchFamily="34" charset="0"/>
              </a:rPr>
              <a:t>A complement to the quantitative assessment through indicators as presented in sessions 3.1 &amp; 3.2</a:t>
            </a:r>
          </a:p>
          <a:p>
            <a:pPr marL="1093788" lvl="5" indent="-285750">
              <a:buClr>
                <a:srgbClr val="FF0000"/>
              </a:buClr>
              <a:buFont typeface="Webdings" panose="05030102010509060703" pitchFamily="18" charset="2"/>
              <a:buChar char="r"/>
              <a:defRPr/>
            </a:pPr>
            <a:r>
              <a:rPr lang="en-GB" sz="1800" dirty="0">
                <a:solidFill>
                  <a:srgbClr val="230050"/>
                </a:solidFill>
                <a:latin typeface="Calibri" panose="020F0502020204030204" pitchFamily="34" charset="0"/>
                <a:cs typeface="Calibri" panose="020F0502020204030204" pitchFamily="34" charset="0"/>
              </a:rPr>
              <a:t>Additional drivers of informality</a:t>
            </a:r>
          </a:p>
          <a:p>
            <a:pPr marL="1093788" lvl="5" indent="-285750">
              <a:buClr>
                <a:srgbClr val="FF0000"/>
              </a:buClr>
              <a:buFont typeface="Webdings" panose="05030102010509060703" pitchFamily="18" charset="2"/>
              <a:buChar char="r"/>
              <a:defRPr/>
            </a:pPr>
            <a:r>
              <a:rPr lang="en-GB" sz="1800" dirty="0">
                <a:solidFill>
                  <a:srgbClr val="230050"/>
                </a:solidFill>
                <a:latin typeface="Calibri" panose="020F0502020204030204" pitchFamily="34" charset="0"/>
                <a:cs typeface="Calibri" panose="020F0502020204030204" pitchFamily="34" charset="0"/>
              </a:rPr>
              <a:t>Linking qualitative and quantitative information: assessing the extent of the legal coverage and implementation gaps</a:t>
            </a:r>
          </a:p>
          <a:p>
            <a:pPr marL="803275" marR="0" lvl="4" indent="-250825" fontAlgn="auto">
              <a:spcAft>
                <a:spcPts val="0"/>
              </a:spcAft>
              <a:buClr>
                <a:srgbClr val="FF0000"/>
              </a:buClr>
              <a:buSzPct val="70000"/>
              <a:buFont typeface="Wingdings 3" panose="05040102010807070707" pitchFamily="18" charset="2"/>
              <a:buChar char=""/>
              <a:tabLst/>
              <a:defRPr/>
            </a:pPr>
            <a:r>
              <a:rPr lang="en-GB" sz="1800" dirty="0">
                <a:solidFill>
                  <a:srgbClr val="230050"/>
                </a:solidFill>
                <a:latin typeface="Calibri" panose="020F0502020204030204" pitchFamily="34" charset="0"/>
                <a:cs typeface="Calibri" panose="020F0502020204030204" pitchFamily="34" charset="0"/>
              </a:rPr>
              <a:t>The basis (including additional information) in the context of the </a:t>
            </a:r>
            <a:r>
              <a:rPr lang="en-GB" sz="1800" b="1" dirty="0">
                <a:solidFill>
                  <a:srgbClr val="230050"/>
                </a:solidFill>
                <a:latin typeface="Calibri" panose="020F0502020204030204" pitchFamily="34" charset="0"/>
                <a:cs typeface="Calibri" panose="020F0502020204030204" pitchFamily="34" charset="0"/>
              </a:rPr>
              <a:t>Abelina case study </a:t>
            </a:r>
            <a:r>
              <a:rPr lang="en-GB" sz="1800" dirty="0">
                <a:solidFill>
                  <a:srgbClr val="230050"/>
                </a:solidFill>
                <a:latin typeface="Calibri" panose="020F0502020204030204" pitchFamily="34" charset="0"/>
                <a:cs typeface="Calibri" panose="020F0502020204030204" pitchFamily="34" charset="0"/>
              </a:rPr>
              <a:t>used for the groupwork</a:t>
            </a:r>
            <a:endParaRPr lang="en-US" sz="1800" dirty="0">
              <a:solidFill>
                <a:srgbClr val="230050"/>
              </a:solidFill>
              <a:latin typeface="Calibri" panose="020F0502020204030204" pitchFamily="34" charset="0"/>
              <a:cs typeface="Calibri" panose="020F0502020204030204" pitchFamily="34" charset="0"/>
            </a:endParaRPr>
          </a:p>
        </p:txBody>
      </p:sp>
      <p:sp>
        <p:nvSpPr>
          <p:cNvPr id="35" name="Title 1"/>
          <p:cNvSpPr>
            <a:spLocks noGrp="1"/>
          </p:cNvSpPr>
          <p:nvPr>
            <p:ph type="title"/>
          </p:nvPr>
        </p:nvSpPr>
        <p:spPr>
          <a:xfrm>
            <a:off x="564652" y="304800"/>
            <a:ext cx="10103347" cy="479882"/>
          </a:xfrm>
        </p:spPr>
        <p:txBody>
          <a:bodyPr>
            <a:noAutofit/>
          </a:bodyPr>
          <a:lstStyle/>
          <a:p>
            <a:r>
              <a:rPr lang="fr-FR" sz="3600" b="0" dirty="0">
                <a:solidFill>
                  <a:schemeClr val="accent5">
                    <a:lumMod val="50000"/>
                  </a:schemeClr>
                </a:solidFill>
                <a:latin typeface="Calibri" panose="020F0502020204030204" pitchFamily="34" charset="0"/>
                <a:cs typeface="Calibri" panose="020F0502020204030204" pitchFamily="34" charset="0"/>
              </a:rPr>
              <a:t>Introduction — scope of the session</a:t>
            </a:r>
            <a:endParaRPr lang="en-GB" sz="3600" b="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59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F051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20</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98314" y="3123453"/>
            <a:ext cx="4093686" cy="144854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 5. Drivers of informality and of formalization</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515600" cy="5838458"/>
          </a:xfrm>
          <a:prstGeom prst="bentConnector3">
            <a:avLst>
              <a:gd name="adj1" fmla="val 6111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14315" y="3123453"/>
            <a:ext cx="7013554" cy="8026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267796" y="3123453"/>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F648A83-5AE5-1280-257B-4E86E88D604C}"/>
              </a:ext>
            </a:extLst>
          </p:cNvPr>
          <p:cNvSpPr txBox="1"/>
          <p:nvPr/>
        </p:nvSpPr>
        <p:spPr>
          <a:xfrm>
            <a:off x="7961154" y="4584409"/>
            <a:ext cx="4093686" cy="1421928"/>
          </a:xfrm>
          <a:prstGeom prst="rect">
            <a:avLst/>
          </a:prstGeom>
          <a:noFill/>
        </p:spPr>
        <p:txBody>
          <a:bodyPr wrap="square">
            <a:spAutoFit/>
          </a:body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Calibri" panose="020F0502020204030204" pitchFamily="34" charset="0"/>
              </a:rPr>
              <a:t>Identifying the “source of the deficit of protection” as part of the </a:t>
            </a:r>
            <a:r>
              <a:rPr kumimoji="0" lang="en-GB" sz="2400" b="0" i="0" u="sng" strike="noStrike" kern="1200" cap="none" spc="0" normalizeH="0" baseline="0" noProof="0" dirty="0">
                <a:ln>
                  <a:noFill/>
                </a:ln>
                <a:solidFill>
                  <a:prstClr val="white"/>
                </a:solidFill>
                <a:effectLst/>
                <a:uLnTx/>
                <a:uFillTx/>
                <a:latin typeface="Berlin Sans FB" panose="020E0602020502020306" pitchFamily="34" charset="0"/>
                <a:ea typeface="+mn-ea"/>
                <a:cs typeface="Calibri" panose="020F0502020204030204" pitchFamily="34" charset="0"/>
              </a:rPr>
              <a:t>regulatory framework</a:t>
            </a:r>
            <a:r>
              <a:rPr kumimoji="0" lang="en-GB" sz="24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Calibri" panose="020F0502020204030204" pitchFamily="34" charset="0"/>
              </a:rPr>
              <a:t>: scope and enforcement</a:t>
            </a:r>
          </a:p>
        </p:txBody>
      </p:sp>
    </p:spTree>
    <p:extLst>
      <p:ext uri="{BB962C8B-B14F-4D97-AF65-F5344CB8AC3E}">
        <p14:creationId xmlns:p14="http://schemas.microsoft.com/office/powerpoint/2010/main" val="12434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2269193" y="278925"/>
            <a:ext cx="9636687" cy="1235976"/>
          </a:xfrm>
        </p:spPr>
        <p:txBody>
          <a:bodyPr/>
          <a:lstStyle/>
          <a:p>
            <a:pPr algn="r"/>
            <a:r>
              <a:rPr lang="en-GB" b="0" dirty="0"/>
              <a:t>Mapping enterprises &amp; workers according to regulation scope and enforcement | Identifying the source of the “deficit of protection”</a:t>
            </a:r>
            <a:br>
              <a:rPr lang="en-GB" dirty="0"/>
            </a:br>
            <a:endParaRPr lang="en-GB" dirty="0"/>
          </a:p>
        </p:txBody>
      </p:sp>
      <p:sp>
        <p:nvSpPr>
          <p:cNvPr id="5" name="Espace réservé de la date 4">
            <a:extLst>
              <a:ext uri="{FF2B5EF4-FFF2-40B4-BE49-F238E27FC236}">
                <a16:creationId xmlns:a16="http://schemas.microsoft.com/office/drawing/2014/main" id="{FDDD2710-05A5-42D6-B4D9-ACDFBC7B20B1}"/>
              </a:ext>
            </a:extLst>
          </p:cNvPr>
          <p:cNvSpPr>
            <a:spLocks noGrp="1"/>
          </p:cNvSpPr>
          <p:nvPr>
            <p:ph type="dt" sz="half" idx="10"/>
          </p:nvPr>
        </p:nvSpPr>
        <p:spPr>
          <a:xfrm>
            <a:off x="287338" y="6841159"/>
            <a:ext cx="27432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Arial" charset="0"/>
              </a:rPr>
              <a:t>Date: Monday / 01 / October / 2019</a:t>
            </a:r>
          </a:p>
        </p:txBody>
      </p:sp>
      <p:graphicFrame>
        <p:nvGraphicFramePr>
          <p:cNvPr id="11" name="Tableau 11">
            <a:extLst>
              <a:ext uri="{FF2B5EF4-FFF2-40B4-BE49-F238E27FC236}">
                <a16:creationId xmlns:a16="http://schemas.microsoft.com/office/drawing/2014/main" id="{289AA7E0-1E6F-4A52-9C89-F437BB6006B9}"/>
              </a:ext>
            </a:extLst>
          </p:cNvPr>
          <p:cNvGraphicFramePr>
            <a:graphicFrameLocks noGrp="1"/>
          </p:cNvGraphicFramePr>
          <p:nvPr/>
        </p:nvGraphicFramePr>
        <p:xfrm>
          <a:off x="141136" y="2428463"/>
          <a:ext cx="6381138" cy="4015250"/>
        </p:xfrm>
        <a:graphic>
          <a:graphicData uri="http://schemas.openxmlformats.org/drawingml/2006/table">
            <a:tbl>
              <a:tblPr firstRow="1" bandRow="1">
                <a:tableStyleId>{5C22544A-7EE6-4342-B048-85BDC9FD1C3A}</a:tableStyleId>
              </a:tblPr>
              <a:tblGrid>
                <a:gridCol w="629138">
                  <a:extLst>
                    <a:ext uri="{9D8B030D-6E8A-4147-A177-3AD203B41FA5}">
                      <a16:colId xmlns:a16="http://schemas.microsoft.com/office/drawing/2014/main" val="1627412623"/>
                    </a:ext>
                  </a:extLst>
                </a:gridCol>
                <a:gridCol w="512714">
                  <a:extLst>
                    <a:ext uri="{9D8B030D-6E8A-4147-A177-3AD203B41FA5}">
                      <a16:colId xmlns:a16="http://schemas.microsoft.com/office/drawing/2014/main" val="724185415"/>
                    </a:ext>
                  </a:extLst>
                </a:gridCol>
                <a:gridCol w="2378886">
                  <a:extLst>
                    <a:ext uri="{9D8B030D-6E8A-4147-A177-3AD203B41FA5}">
                      <a16:colId xmlns:a16="http://schemas.microsoft.com/office/drawing/2014/main" val="2784374864"/>
                    </a:ext>
                  </a:extLst>
                </a:gridCol>
                <a:gridCol w="2860400">
                  <a:extLst>
                    <a:ext uri="{9D8B030D-6E8A-4147-A177-3AD203B41FA5}">
                      <a16:colId xmlns:a16="http://schemas.microsoft.com/office/drawing/2014/main" val="3580233766"/>
                    </a:ext>
                  </a:extLst>
                </a:gridCol>
              </a:tblGrid>
              <a:tr h="318724">
                <a:tc>
                  <a:txBody>
                    <a:bodyPr/>
                    <a:lstStyle/>
                    <a:p>
                      <a:endParaRPr lang="fr-FR" dirty="0">
                        <a:latin typeface="Calibri" panose="020F0502020204030204" pitchFamily="34" charset="0"/>
                        <a:cs typeface="Calibri" panose="020F0502020204030204" pitchFamily="34" charset="0"/>
                      </a:endParaRPr>
                    </a:p>
                  </a:txBody>
                  <a:tcPr>
                    <a:noFill/>
                  </a:tcPr>
                </a:tc>
                <a:tc>
                  <a:txBody>
                    <a:bodyPr/>
                    <a:lstStyle/>
                    <a:p>
                      <a:endParaRPr lang="fr-FR" dirty="0">
                        <a:latin typeface="Calibri" panose="020F0502020204030204" pitchFamily="34" charset="0"/>
                        <a:cs typeface="Calibri" panose="020F0502020204030204" pitchFamily="34" charset="0"/>
                      </a:endParaRPr>
                    </a:p>
                  </a:txBody>
                  <a:tcPr>
                    <a:noFill/>
                  </a:tcPr>
                </a:tc>
                <a:tc gridSpan="2">
                  <a:txBody>
                    <a:bodyPr/>
                    <a:lstStyle/>
                    <a:p>
                      <a:r>
                        <a:rPr lang="fr-FR" sz="1800" dirty="0">
                          <a:latin typeface="Calibri" panose="020F0502020204030204" pitchFamily="34" charset="0"/>
                          <a:cs typeface="Calibri" panose="020F0502020204030204" pitchFamily="34" charset="0"/>
                        </a:rPr>
                        <a:t>1) LEGAL COVERAGE by </a:t>
                      </a:r>
                      <a:r>
                        <a:rPr lang="fr-FR" sz="1800" dirty="0" err="1">
                          <a:latin typeface="Calibri" panose="020F0502020204030204" pitchFamily="34" charset="0"/>
                          <a:cs typeface="Calibri" panose="020F0502020204030204" pitchFamily="34" charset="0"/>
                        </a:rPr>
                        <a:t>formal</a:t>
                      </a:r>
                      <a:r>
                        <a:rPr lang="fr-FR" sz="1800" dirty="0">
                          <a:latin typeface="Calibri" panose="020F0502020204030204" pitchFamily="34" charset="0"/>
                          <a:cs typeface="Calibri" panose="020F0502020204030204" pitchFamily="34" charset="0"/>
                        </a:rPr>
                        <a:t> arrangements</a:t>
                      </a:r>
                    </a:p>
                  </a:txBody>
                  <a:tcPr>
                    <a:lnB w="6350" cap="flat" cmpd="sng" algn="ctr">
                      <a:solidFill>
                        <a:schemeClr val="tx2">
                          <a:lumMod val="75000"/>
                          <a:lumOff val="25000"/>
                        </a:schemeClr>
                      </a:solidFill>
                      <a:prstDash val="solid"/>
                      <a:round/>
                      <a:headEnd type="none" w="med" len="med"/>
                      <a:tailEnd type="none" w="med" len="med"/>
                    </a:lnB>
                    <a:solidFill>
                      <a:schemeClr val="tx2">
                        <a:lumMod val="65000"/>
                        <a:lumOff val="35000"/>
                      </a:schemeClr>
                    </a:solidFill>
                  </a:tcPr>
                </a:tc>
                <a:tc hMerge="1">
                  <a:txBody>
                    <a:bodyPr/>
                    <a:lstStyle/>
                    <a:p>
                      <a:endParaRPr lang="fr-FR" dirty="0"/>
                    </a:p>
                  </a:txBody>
                  <a:tcPr/>
                </a:tc>
                <a:extLst>
                  <a:ext uri="{0D108BD9-81ED-4DB2-BD59-A6C34878D82A}">
                    <a16:rowId xmlns:a16="http://schemas.microsoft.com/office/drawing/2014/main" val="942679916"/>
                  </a:ext>
                </a:extLst>
              </a:tr>
              <a:tr h="272352">
                <a:tc>
                  <a:txBody>
                    <a:bodyPr/>
                    <a:lstStyle/>
                    <a:p>
                      <a:endParaRPr lang="fr-FR" dirty="0">
                        <a:latin typeface="Calibri" panose="020F0502020204030204" pitchFamily="34" charset="0"/>
                        <a:cs typeface="Calibri" panose="020F0502020204030204" pitchFamily="34" charset="0"/>
                      </a:endParaRPr>
                    </a:p>
                  </a:txBody>
                  <a:tcPr>
                    <a:lnB w="6350" cap="flat" cmpd="sng" algn="ctr">
                      <a:solidFill>
                        <a:schemeClr val="tx2">
                          <a:lumMod val="75000"/>
                          <a:lumOff val="25000"/>
                        </a:schemeClr>
                      </a:solidFill>
                      <a:prstDash val="solid"/>
                      <a:round/>
                      <a:headEnd type="none" w="med" len="med"/>
                      <a:tailEnd type="none" w="med" len="med"/>
                    </a:lnB>
                    <a:noFill/>
                  </a:tcPr>
                </a:tc>
                <a:tc>
                  <a:txBody>
                    <a:bodyPr/>
                    <a:lstStyle/>
                    <a:p>
                      <a:endParaRPr lang="fr-FR" dirty="0">
                        <a:latin typeface="Calibri" panose="020F0502020204030204" pitchFamily="34" charset="0"/>
                        <a:cs typeface="Calibri" panose="020F0502020204030204" pitchFamily="34" charset="0"/>
                      </a:endParaRPr>
                    </a:p>
                  </a:txBody>
                  <a:tcPr>
                    <a:lnR w="6350" cap="flat" cmpd="sng" algn="ctr">
                      <a:solidFill>
                        <a:schemeClr val="tx2">
                          <a:lumMod val="75000"/>
                          <a:lumOff val="25000"/>
                        </a:schemeClr>
                      </a:solidFill>
                      <a:prstDash val="solid"/>
                      <a:round/>
                      <a:headEnd type="none" w="med" len="med"/>
                      <a:tailEnd type="none" w="med" len="med"/>
                    </a:lnR>
                    <a:lnB w="6350" cap="flat" cmpd="sng" algn="ctr">
                      <a:solidFill>
                        <a:schemeClr val="tx2">
                          <a:lumMod val="75000"/>
                          <a:lumOff val="25000"/>
                        </a:schemeClr>
                      </a:solidFill>
                      <a:prstDash val="solid"/>
                      <a:round/>
                      <a:headEnd type="none" w="med" len="med"/>
                      <a:tailEnd type="none" w="med" len="med"/>
                    </a:lnB>
                    <a:noFill/>
                  </a:tcPr>
                </a:tc>
                <a:tc>
                  <a:txBody>
                    <a:bodyPr/>
                    <a:lstStyle/>
                    <a:p>
                      <a:pPr algn="ctr"/>
                      <a:r>
                        <a:rPr lang="fr-FR" sz="1800" b="1" dirty="0">
                          <a:solidFill>
                            <a:schemeClr val="tx2">
                              <a:lumMod val="85000"/>
                              <a:lumOff val="15000"/>
                            </a:schemeClr>
                          </a:solidFill>
                          <a:latin typeface="Calibri" panose="020F0502020204030204" pitchFamily="34" charset="0"/>
                          <a:cs typeface="Calibri" panose="020F0502020204030204" pitchFamily="34" charset="0"/>
                        </a:rPr>
                        <a:t>Yes</a:t>
                      </a: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rgbClr val="ABDBF3"/>
                    </a:solidFill>
                  </a:tcPr>
                </a:tc>
                <a:tc>
                  <a:txBody>
                    <a:bodyPr/>
                    <a:lstStyle/>
                    <a:p>
                      <a:pPr algn="ctr"/>
                      <a:r>
                        <a:rPr lang="fr-FR" sz="1800" b="1" dirty="0">
                          <a:solidFill>
                            <a:schemeClr val="tx2">
                              <a:lumMod val="85000"/>
                              <a:lumOff val="15000"/>
                            </a:schemeClr>
                          </a:solidFill>
                          <a:latin typeface="Calibri" panose="020F0502020204030204" pitchFamily="34" charset="0"/>
                          <a:cs typeface="Calibri" panose="020F0502020204030204" pitchFamily="34" charset="0"/>
                        </a:rPr>
                        <a:t>No</a:t>
                      </a: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2916538"/>
                  </a:ext>
                </a:extLst>
              </a:tr>
              <a:tr h="1286109">
                <a:tc rowSpan="2">
                  <a:txBody>
                    <a:bodyPr/>
                    <a:lstStyle/>
                    <a:p>
                      <a:r>
                        <a:rPr lang="en-GB" sz="1800" b="0" kern="1200" dirty="0">
                          <a:solidFill>
                            <a:schemeClr val="bg1">
                              <a:lumMod val="95000"/>
                            </a:schemeClr>
                          </a:solidFill>
                          <a:effectLst/>
                          <a:latin typeface="Calibri" panose="020F0502020204030204" pitchFamily="34" charset="0"/>
                          <a:ea typeface="+mn-ea"/>
                          <a:cs typeface="Calibri" panose="020F0502020204030204" pitchFamily="34" charset="0"/>
                        </a:rPr>
                        <a:t>2) EFFECTIVE COVERAGE | Application of laws in practice</a:t>
                      </a:r>
                      <a:endParaRPr lang="fr-FR" b="0" dirty="0">
                        <a:solidFill>
                          <a:schemeClr val="bg1">
                            <a:lumMod val="95000"/>
                          </a:schemeClr>
                        </a:solidFill>
                        <a:latin typeface="Calibri" panose="020F0502020204030204" pitchFamily="34" charset="0"/>
                        <a:cs typeface="Calibri" panose="020F0502020204030204" pitchFamily="34" charset="0"/>
                      </a:endParaRPr>
                    </a:p>
                  </a:txBody>
                  <a:tcPr vert="vert270">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2">
                              <a:lumMod val="85000"/>
                              <a:lumOff val="15000"/>
                            </a:schemeClr>
                          </a:solidFill>
                          <a:latin typeface="Calibri" panose="020F0502020204030204" pitchFamily="34" charset="0"/>
                          <a:cs typeface="Calibri" panose="020F0502020204030204" pitchFamily="34" charset="0"/>
                        </a:rPr>
                        <a:t>Yes</a:t>
                      </a: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rgbClr val="ABDBF3"/>
                    </a:solidFill>
                  </a:tcPr>
                </a:tc>
                <a:tc>
                  <a:txBody>
                    <a:bodyPr/>
                    <a:lstStyle/>
                    <a:p>
                      <a:endParaRPr lang="fr-FR" sz="1800" dirty="0">
                        <a:solidFill>
                          <a:schemeClr val="tx2">
                            <a:lumMod val="85000"/>
                            <a:lumOff val="15000"/>
                          </a:schemeClr>
                        </a:solidFill>
                        <a:latin typeface="Calibri" panose="020F0502020204030204" pitchFamily="34" charset="0"/>
                        <a:cs typeface="Calibri" panose="020F0502020204030204" pitchFamily="34" charset="0"/>
                      </a:endParaRP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chemeClr val="bg1"/>
                    </a:solidFill>
                  </a:tcPr>
                </a:tc>
                <a:tc>
                  <a:txBody>
                    <a:bodyPr/>
                    <a:lstStyle/>
                    <a:p>
                      <a:endParaRPr lang="fr-FR" sz="1800" kern="1200" dirty="0">
                        <a:solidFill>
                          <a:schemeClr val="tx2">
                            <a:lumMod val="85000"/>
                            <a:lumOff val="15000"/>
                          </a:schemeClr>
                        </a:solidFill>
                        <a:effectLst/>
                        <a:latin typeface="Calibri" panose="020F0502020204030204" pitchFamily="34" charset="0"/>
                        <a:ea typeface="+mn-ea"/>
                        <a:cs typeface="Calibri" panose="020F0502020204030204" pitchFamily="34" charset="0"/>
                      </a:endParaRP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84396135"/>
                  </a:ext>
                </a:extLst>
              </a:tr>
              <a:tr h="1997621">
                <a:tc vMerge="1">
                  <a:txBody>
                    <a:bodyPr/>
                    <a:lstStyle/>
                    <a:p>
                      <a:endParaRPr lang="fr-FR" dirty="0"/>
                    </a:p>
                  </a:txBody>
                  <a:tcPr/>
                </a:tc>
                <a:tc>
                  <a:txBody>
                    <a:bodyPr/>
                    <a:lstStyle/>
                    <a:p>
                      <a:r>
                        <a:rPr lang="fr-FR" b="1" dirty="0">
                          <a:solidFill>
                            <a:schemeClr val="tx2">
                              <a:lumMod val="85000"/>
                              <a:lumOff val="15000"/>
                            </a:schemeClr>
                          </a:solidFill>
                          <a:latin typeface="Calibri" panose="020F0502020204030204" pitchFamily="34" charset="0"/>
                          <a:cs typeface="Calibri" panose="020F0502020204030204" pitchFamily="34" charset="0"/>
                        </a:rPr>
                        <a:t>No</a:t>
                      </a: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chemeClr val="bg1">
                        <a:lumMod val="95000"/>
                      </a:schemeClr>
                    </a:solidFill>
                  </a:tcPr>
                </a:tc>
                <a:tc>
                  <a:txBody>
                    <a:bodyPr/>
                    <a:lstStyle/>
                    <a:p>
                      <a:endParaRPr lang="fr-FR" sz="1800" dirty="0">
                        <a:solidFill>
                          <a:schemeClr val="tx2">
                            <a:lumMod val="85000"/>
                            <a:lumOff val="15000"/>
                          </a:schemeClr>
                        </a:solidFill>
                        <a:latin typeface="Calibri" panose="020F0502020204030204" pitchFamily="34" charset="0"/>
                        <a:cs typeface="Calibri" panose="020F0502020204030204" pitchFamily="34" charset="0"/>
                      </a:endParaRPr>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chemeClr val="bg1"/>
                    </a:solidFill>
                  </a:tcPr>
                </a:tc>
                <a:tc>
                  <a:txBody>
                    <a:bodyPr/>
                    <a:lstStyle/>
                    <a:p>
                      <a:endParaRPr lang="fr-FR" dirty="0"/>
                    </a:p>
                  </a:txBody>
                  <a:tcPr>
                    <a:lnL w="6350" cap="flat" cmpd="sng" algn="ctr">
                      <a:solidFill>
                        <a:schemeClr val="tx2">
                          <a:lumMod val="75000"/>
                          <a:lumOff val="25000"/>
                        </a:schemeClr>
                      </a:solidFill>
                      <a:prstDash val="solid"/>
                      <a:round/>
                      <a:headEnd type="none" w="med" len="med"/>
                      <a:tailEnd type="none" w="med" len="med"/>
                    </a:lnL>
                    <a:lnR w="6350" cap="flat" cmpd="sng" algn="ctr">
                      <a:solidFill>
                        <a:schemeClr val="tx2">
                          <a:lumMod val="75000"/>
                          <a:lumOff val="25000"/>
                        </a:schemeClr>
                      </a:solidFill>
                      <a:prstDash val="solid"/>
                      <a:round/>
                      <a:headEnd type="none" w="med" len="med"/>
                      <a:tailEnd type="none" w="med" len="med"/>
                    </a:lnR>
                    <a:lnT w="6350" cap="flat" cmpd="sng" algn="ctr">
                      <a:solidFill>
                        <a:schemeClr val="tx2">
                          <a:lumMod val="75000"/>
                          <a:lumOff val="25000"/>
                        </a:schemeClr>
                      </a:solidFill>
                      <a:prstDash val="solid"/>
                      <a:round/>
                      <a:headEnd type="none" w="med" len="med"/>
                      <a:tailEnd type="none" w="med" len="med"/>
                    </a:lnT>
                    <a:lnB w="6350" cap="flat" cmpd="sng" algn="ctr">
                      <a:solidFill>
                        <a:schemeClr val="tx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4799013"/>
                  </a:ext>
                </a:extLst>
              </a:tr>
            </a:tbl>
          </a:graphicData>
        </a:graphic>
      </p:graphicFrame>
      <p:sp>
        <p:nvSpPr>
          <p:cNvPr id="13" name="ZoneTexte 12">
            <a:extLst>
              <a:ext uri="{FF2B5EF4-FFF2-40B4-BE49-F238E27FC236}">
                <a16:creationId xmlns:a16="http://schemas.microsoft.com/office/drawing/2014/main" id="{EB2E871E-6B37-4416-A5E4-491B2CF08183}"/>
              </a:ext>
            </a:extLst>
          </p:cNvPr>
          <p:cNvSpPr txBox="1"/>
          <p:nvPr/>
        </p:nvSpPr>
        <p:spPr>
          <a:xfrm>
            <a:off x="6707406" y="1514901"/>
            <a:ext cx="5198475" cy="338554"/>
          </a:xfrm>
          <a:prstGeom prst="rect">
            <a:avLst/>
          </a:prstGeom>
          <a:noFill/>
        </p:spPr>
        <p:txBody>
          <a:bodyPr wrap="square">
            <a:spAutoFit/>
          </a:bodyPr>
          <a:lstStyle/>
          <a:p>
            <a:pPr marL="173038" marR="0" lvl="4" indent="-182563"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Enterprises &amp; jobs in </a:t>
            </a:r>
            <a:r>
              <a:rPr kumimoji="0" lang="en-GB" sz="16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Group A </a:t>
            </a: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are </a:t>
            </a:r>
            <a:r>
              <a:rPr kumimoji="0" lang="en-GB" sz="16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formal</a:t>
            </a: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 </a:t>
            </a:r>
          </a:p>
        </p:txBody>
      </p:sp>
      <p:sp>
        <p:nvSpPr>
          <p:cNvPr id="15" name="ZoneTexte 14">
            <a:extLst>
              <a:ext uri="{FF2B5EF4-FFF2-40B4-BE49-F238E27FC236}">
                <a16:creationId xmlns:a16="http://schemas.microsoft.com/office/drawing/2014/main" id="{A6590AF4-EBB5-434C-80A3-95CD3A5C0780}"/>
              </a:ext>
            </a:extLst>
          </p:cNvPr>
          <p:cNvSpPr txBox="1"/>
          <p:nvPr/>
        </p:nvSpPr>
        <p:spPr>
          <a:xfrm>
            <a:off x="6707406" y="1982372"/>
            <a:ext cx="5450349" cy="2811026"/>
          </a:xfrm>
          <a:prstGeom prst="rect">
            <a:avLst/>
          </a:prstGeom>
          <a:noFill/>
        </p:spPr>
        <p:txBody>
          <a:bodyPr wrap="square">
            <a:spAutoFit/>
          </a:bodyPr>
          <a:lstStyle/>
          <a:p>
            <a:pPr marL="173038" marR="0" lvl="4" indent="-182563"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Group B</a:t>
            </a: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 workers and economic units fall in the scope of formal arrangements but are in informal employment because formal arrangements are not (or not sufficiently) applied.</a:t>
            </a:r>
          </a:p>
          <a:p>
            <a:pPr marL="447675" marR="0" lvl="5" indent="0" algn="l" defTabSz="914400" rtl="0" eaLnBrk="1" fontAlgn="auto" latinLnBrk="0" hangingPunct="1">
              <a:lnSpc>
                <a:spcPct val="100000"/>
              </a:lnSpc>
              <a:spcBef>
                <a:spcPts val="450"/>
              </a:spcBef>
              <a:spcAft>
                <a:spcPts val="0"/>
              </a:spcAft>
              <a:buClr>
                <a:srgbClr val="FA3C4B"/>
              </a:buClr>
              <a:buSzPct val="70000"/>
              <a:buFontTx/>
              <a:buNone/>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Measures, include:</a:t>
            </a:r>
          </a:p>
          <a:p>
            <a:pPr marL="630238" marR="0" lvl="5" indent="-182563"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on the legal side, adjusting modalities as defined by law to enhance effective compliance; </a:t>
            </a:r>
          </a:p>
          <a:p>
            <a:pPr marL="630238" marR="0" lvl="5" indent="-182563"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improve enforcement mechanisms; </a:t>
            </a:r>
          </a:p>
          <a:p>
            <a:pPr marL="630238" marR="0" lvl="5" indent="-182563"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improve the type and quality of support and benefits provided. </a:t>
            </a:r>
          </a:p>
        </p:txBody>
      </p:sp>
      <p:sp>
        <p:nvSpPr>
          <p:cNvPr id="19" name="ZoneTexte 18">
            <a:extLst>
              <a:ext uri="{FF2B5EF4-FFF2-40B4-BE49-F238E27FC236}">
                <a16:creationId xmlns:a16="http://schemas.microsoft.com/office/drawing/2014/main" id="{558EA017-FE86-43E1-A35D-7529337CE962}"/>
              </a:ext>
            </a:extLst>
          </p:cNvPr>
          <p:cNvSpPr txBox="1"/>
          <p:nvPr/>
        </p:nvSpPr>
        <p:spPr>
          <a:xfrm>
            <a:off x="6676252" y="4922315"/>
            <a:ext cx="5450348" cy="1846339"/>
          </a:xfrm>
          <a:prstGeom prst="rect">
            <a:avLst/>
          </a:prstGeom>
          <a:solidFill>
            <a:schemeClr val="bg1"/>
          </a:solidFill>
        </p:spPr>
        <p:txBody>
          <a:bodyPr wrap="square">
            <a:spAutoFit/>
          </a:bodyPr>
          <a:lstStyle/>
          <a:p>
            <a:pPr marL="173038" marR="0" lvl="4" indent="-182563" algn="l" defTabSz="914400" rtl="0" eaLnBrk="1" fontAlgn="auto" latinLnBrk="0" hangingPunct="1">
              <a:lnSpc>
                <a:spcPct val="107000"/>
              </a:lnSpc>
              <a:spcBef>
                <a:spcPts val="450"/>
              </a:spcBef>
              <a:spcAft>
                <a:spcPts val="0"/>
              </a:spcAft>
              <a:buClr>
                <a:srgbClr val="FA3C4B"/>
              </a:buClr>
              <a:buSzPct val="70000"/>
              <a:buFont typeface="Wingdings 3" panose="05040102010807070707" pitchFamily="18" charset="2"/>
              <a:buChar char="u"/>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Group C</a:t>
            </a: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 workers and economic units fall outside the scope of formal arrangements </a:t>
            </a:r>
          </a:p>
          <a:p>
            <a:pPr marL="173038" marR="0" lvl="4" indent="-182563" algn="l" defTabSz="914400" rtl="0" eaLnBrk="1" fontAlgn="auto" latinLnBrk="0" hangingPunct="1">
              <a:lnSpc>
                <a:spcPct val="107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 because </a:t>
            </a:r>
            <a:r>
              <a:rPr kumimoji="0" lang="en-GB" sz="1600" b="0" i="0"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Arial" charset="0"/>
              </a:rPr>
              <a:t>ot</a:t>
            </a: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 their characteristics:</a:t>
            </a:r>
          </a:p>
          <a:p>
            <a:pPr marL="630238" marR="0" lvl="5" indent="-182563" algn="l" defTabSz="914400" rtl="0" eaLnBrk="1" fontAlgn="auto" latinLnBrk="0" hangingPunct="1">
              <a:lnSpc>
                <a:spcPct val="107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Mainly an issue of extending legal coverage to categories not yet covered. </a:t>
            </a:r>
          </a:p>
          <a:p>
            <a:pPr marL="173038" marR="0" lvl="4" indent="-182563" algn="l" defTabSz="914400" rtl="0" eaLnBrk="1" fontAlgn="auto" latinLnBrk="0" hangingPunct="1">
              <a:lnSpc>
                <a:spcPct val="107000"/>
              </a:lnSpc>
              <a:spcBef>
                <a:spcPts val="450"/>
              </a:spcBef>
              <a:spcAft>
                <a:spcPts val="0"/>
              </a:spcAft>
              <a:buClr>
                <a:srgbClr val="FA3C4B"/>
              </a:buClr>
              <a:buSzPct val="70000"/>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Arial" charset="0"/>
              </a:rPr>
              <a:t>… because they “choose to exit” from the scope of laws</a:t>
            </a:r>
          </a:p>
        </p:txBody>
      </p:sp>
      <p:sp>
        <p:nvSpPr>
          <p:cNvPr id="23" name="ZoneTexte 22">
            <a:extLst>
              <a:ext uri="{FF2B5EF4-FFF2-40B4-BE49-F238E27FC236}">
                <a16:creationId xmlns:a16="http://schemas.microsoft.com/office/drawing/2014/main" id="{8DE8831D-5A28-4AC1-811C-C40C40E42FA1}"/>
              </a:ext>
            </a:extLst>
          </p:cNvPr>
          <p:cNvSpPr txBox="1"/>
          <p:nvPr/>
        </p:nvSpPr>
        <p:spPr>
          <a:xfrm>
            <a:off x="1288319" y="1886350"/>
            <a:ext cx="4777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Arial" charset="0"/>
              </a:rPr>
              <a:t>Considering « Legal framework» indicators</a:t>
            </a:r>
            <a:r>
              <a:rPr kumimoji="0" lang="en-GB" sz="1800" b="1" i="0" u="none" strike="noStrike" kern="1200" cap="none" spc="0" normalizeH="0" baseline="0" noProof="0" dirty="0">
                <a:ln>
                  <a:noFill/>
                </a:ln>
                <a:solidFill>
                  <a:srgbClr val="C00000"/>
                </a:solidFill>
                <a:effectLst/>
                <a:uLnTx/>
                <a:uFillTx/>
                <a:latin typeface="Arial" panose="020B0604020202020204"/>
                <a:ea typeface="+mn-ea"/>
                <a:cs typeface="Arial" charset="0"/>
              </a:rPr>
              <a:t>?</a:t>
            </a:r>
          </a:p>
        </p:txBody>
      </p:sp>
      <p:sp>
        <p:nvSpPr>
          <p:cNvPr id="25" name="ZoneTexte 24">
            <a:extLst>
              <a:ext uri="{FF2B5EF4-FFF2-40B4-BE49-F238E27FC236}">
                <a16:creationId xmlns:a16="http://schemas.microsoft.com/office/drawing/2014/main" id="{CD0C414E-6749-46CC-A97B-C2A0A6BB939E}"/>
              </a:ext>
            </a:extLst>
          </p:cNvPr>
          <p:cNvSpPr txBox="1"/>
          <p:nvPr/>
        </p:nvSpPr>
        <p:spPr>
          <a:xfrm>
            <a:off x="1371284" y="3250173"/>
            <a:ext cx="223388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Formal | </a:t>
            </a: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Within the scope of the law and complying </a:t>
            </a: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[Group A]</a:t>
            </a:r>
            <a:endPar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7" name="ZoneTexte 26">
            <a:extLst>
              <a:ext uri="{FF2B5EF4-FFF2-40B4-BE49-F238E27FC236}">
                <a16:creationId xmlns:a16="http://schemas.microsoft.com/office/drawing/2014/main" id="{50B8BA66-EF12-442D-9AE6-1C398152DD4C}"/>
              </a:ext>
            </a:extLst>
          </p:cNvPr>
          <p:cNvSpPr txBox="1"/>
          <p:nvPr/>
        </p:nvSpPr>
        <p:spPr>
          <a:xfrm>
            <a:off x="1450602" y="4505569"/>
            <a:ext cx="228085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Informal [Group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Within the scope of laws and regulations but </a:t>
            </a: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voluntarily</a:t>
            </a: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or </a:t>
            </a: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involuntarily</a:t>
            </a: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not complying</a:t>
            </a:r>
          </a:p>
        </p:txBody>
      </p:sp>
      <p:sp>
        <p:nvSpPr>
          <p:cNvPr id="29" name="ZoneTexte 28">
            <a:extLst>
              <a:ext uri="{FF2B5EF4-FFF2-40B4-BE49-F238E27FC236}">
                <a16:creationId xmlns:a16="http://schemas.microsoft.com/office/drawing/2014/main" id="{3B99779D-3122-416E-9492-B2AD980CA0A5}"/>
              </a:ext>
            </a:extLst>
          </p:cNvPr>
          <p:cNvSpPr txBox="1"/>
          <p:nvPr/>
        </p:nvSpPr>
        <p:spPr>
          <a:xfrm>
            <a:off x="3802039" y="4452170"/>
            <a:ext cx="271041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Informal [Group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Outside the scope of laws &amp; regulations</a:t>
            </a:r>
            <a:endPar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Due to their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or “intentionally” after adjusting behaviour to be outside the scope of laws</a:t>
            </a:r>
          </a:p>
        </p:txBody>
      </p:sp>
      <p:sp>
        <p:nvSpPr>
          <p:cNvPr id="30" name="Flèche : droite 29">
            <a:extLst>
              <a:ext uri="{FF2B5EF4-FFF2-40B4-BE49-F238E27FC236}">
                <a16:creationId xmlns:a16="http://schemas.microsoft.com/office/drawing/2014/main" id="{FD64DABA-D27B-4501-91FB-5AA7CDA28D07}"/>
              </a:ext>
            </a:extLst>
          </p:cNvPr>
          <p:cNvSpPr/>
          <p:nvPr/>
        </p:nvSpPr>
        <p:spPr>
          <a:xfrm>
            <a:off x="467360" y="2367280"/>
            <a:ext cx="742335" cy="5689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lèche : droite 30">
            <a:extLst>
              <a:ext uri="{FF2B5EF4-FFF2-40B4-BE49-F238E27FC236}">
                <a16:creationId xmlns:a16="http://schemas.microsoft.com/office/drawing/2014/main" id="{1E407A26-6C03-4621-84A8-92719C1B8DC4}"/>
              </a:ext>
            </a:extLst>
          </p:cNvPr>
          <p:cNvSpPr/>
          <p:nvPr/>
        </p:nvSpPr>
        <p:spPr>
          <a:xfrm rot="5400000">
            <a:off x="96192" y="2479863"/>
            <a:ext cx="742335" cy="5689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ZoneTexte 23">
            <a:extLst>
              <a:ext uri="{FF2B5EF4-FFF2-40B4-BE49-F238E27FC236}">
                <a16:creationId xmlns:a16="http://schemas.microsoft.com/office/drawing/2014/main" id="{A0C87689-96F6-41AB-9836-62C6C4EE17EC}"/>
              </a:ext>
            </a:extLst>
          </p:cNvPr>
          <p:cNvSpPr txBox="1"/>
          <p:nvPr/>
        </p:nvSpPr>
        <p:spPr>
          <a:xfrm>
            <a:off x="23598" y="392381"/>
            <a:ext cx="1838540" cy="646331"/>
          </a:xfrm>
          <a:prstGeom prst="rect">
            <a:avLst/>
          </a:prstGeom>
          <a:solidFill>
            <a:srgbClr val="026866"/>
          </a:solidFill>
          <a:ln>
            <a:solidFill>
              <a:schemeClr val="accent5"/>
            </a:solidFill>
          </a:ln>
        </p:spPr>
        <p:txBody>
          <a:bodyPr wrap="square" rtlCol="0">
            <a:spAutoFit/>
          </a:bodyPr>
          <a:lstStyle>
            <a:defPPr>
              <a:defRPr lang="en-US"/>
            </a:defPPr>
            <a:lvl1pPr algn="ctr">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panose="020F0502020204030204" pitchFamily="34" charset="0"/>
                <a:sym typeface="Helvetica Neue"/>
              </a:rPr>
              <a:t>Contextual vulnerabilities</a:t>
            </a:r>
            <a:endParaRPr kumimoji="0" lang="en-GB" sz="1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panose="020F0502020204030204" pitchFamily="34" charset="0"/>
              <a:sym typeface="Helvetica Neue"/>
            </a:endParaRPr>
          </a:p>
        </p:txBody>
      </p:sp>
      <p:sp>
        <p:nvSpPr>
          <p:cNvPr id="3" name="Arrow: Striped Right 2">
            <a:extLst>
              <a:ext uri="{FF2B5EF4-FFF2-40B4-BE49-F238E27FC236}">
                <a16:creationId xmlns:a16="http://schemas.microsoft.com/office/drawing/2014/main" id="{7CD79747-B501-86F8-E3ED-2CB683BD7F09}"/>
              </a:ext>
            </a:extLst>
          </p:cNvPr>
          <p:cNvSpPr/>
          <p:nvPr/>
        </p:nvSpPr>
        <p:spPr>
          <a:xfrm>
            <a:off x="7457726" y="5159281"/>
            <a:ext cx="3949707" cy="1100614"/>
          </a:xfrm>
          <a:prstGeom prst="stripedRightArrow">
            <a:avLst/>
          </a:prstGeom>
          <a:solidFill>
            <a:srgbClr val="AF051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Legal</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coverage</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gaps</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Arrow: Striped Right 6">
            <a:extLst>
              <a:ext uri="{FF2B5EF4-FFF2-40B4-BE49-F238E27FC236}">
                <a16:creationId xmlns:a16="http://schemas.microsoft.com/office/drawing/2014/main" id="{5FE424AA-96A1-92D5-08B4-C09123D148B4}"/>
              </a:ext>
            </a:extLst>
          </p:cNvPr>
          <p:cNvSpPr/>
          <p:nvPr/>
        </p:nvSpPr>
        <p:spPr>
          <a:xfrm>
            <a:off x="7457726" y="2936240"/>
            <a:ext cx="3949707" cy="1100614"/>
          </a:xfrm>
          <a:prstGeom prst="stripedRightArrow">
            <a:avLst/>
          </a:prstGeom>
          <a:solidFill>
            <a:srgbClr val="AF051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white"/>
                </a:solidFill>
                <a:effectLst/>
                <a:uLnTx/>
                <a:uFillTx/>
                <a:latin typeface="Arial" panose="020B0604020202020204"/>
                <a:ea typeface="+mn-ea"/>
                <a:cs typeface="+mn-cs"/>
              </a:rPr>
              <a:t>Implementation</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coverage</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gaps</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07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2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9" grpId="0" animBg="1"/>
      <p:bldP spid="25" grpId="0"/>
      <p:bldP spid="27" grpId="0"/>
      <p:bldP spid="29" grpId="0"/>
      <p:bldP spid="30" grpId="0" animBg="1"/>
      <p:bldP spid="31" grpId="0" animBg="1"/>
      <p:bldP spid="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847529" y="163863"/>
            <a:ext cx="9865095" cy="926982"/>
          </a:xfrm>
        </p:spPr>
        <p:txBody>
          <a:bodyPr/>
          <a:lstStyle/>
          <a:p>
            <a:pPr algn="r"/>
            <a:r>
              <a:rPr lang="en-GB" sz="2400" dirty="0"/>
              <a:t>Identifying the source of the “deficit of protection” |</a:t>
            </a:r>
            <a:br>
              <a:rPr lang="en-GB" sz="2400" dirty="0"/>
            </a:br>
            <a:r>
              <a:rPr lang="en-GB" sz="2400" b="1" dirty="0">
                <a:solidFill>
                  <a:schemeClr val="accent1">
                    <a:lumMod val="25000"/>
                  </a:schemeClr>
                </a:solidFill>
              </a:rPr>
              <a:t>Regulation scope and enforcement </a:t>
            </a:r>
          </a:p>
        </p:txBody>
      </p:sp>
      <p:sp>
        <p:nvSpPr>
          <p:cNvPr id="23" name="ZoneTexte 22">
            <a:extLst>
              <a:ext uri="{FF2B5EF4-FFF2-40B4-BE49-F238E27FC236}">
                <a16:creationId xmlns:a16="http://schemas.microsoft.com/office/drawing/2014/main" id="{8DE8831D-5A28-4AC1-811C-C40C40E42FA1}"/>
              </a:ext>
            </a:extLst>
          </p:cNvPr>
          <p:cNvSpPr txBox="1"/>
          <p:nvPr/>
        </p:nvSpPr>
        <p:spPr>
          <a:xfrm>
            <a:off x="591628" y="1350936"/>
            <a:ext cx="3410336" cy="400110"/>
          </a:xfrm>
          <a:prstGeom prst="rect">
            <a:avLst/>
          </a:prstGeom>
          <a:solidFill>
            <a:schemeClr val="accent1">
              <a:lumMod val="2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Legal framework» indicators</a:t>
            </a:r>
            <a:endParaRPr kumimoji="0" lang="en-GB" sz="2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1E1287B0-DFC1-4DAD-89BE-BCD75EC7616B}"/>
              </a:ext>
            </a:extLst>
          </p:cNvPr>
          <p:cNvSpPr txBox="1"/>
          <p:nvPr/>
        </p:nvSpPr>
        <p:spPr>
          <a:xfrm>
            <a:off x="551384" y="1916832"/>
            <a:ext cx="11161240" cy="52322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Primarily qualitative in nature as a start, those indicators may include information on:</a:t>
            </a:r>
          </a:p>
          <a:p>
            <a:pPr marL="447675" marR="0" lvl="0"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existence and description of laws, policies or institutions for a particular dimension of decent work</a:t>
            </a:r>
          </a:p>
          <a:p>
            <a:pPr marL="447675" marR="0" lvl="0"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identification of the groups of persons/workers/ economic units that these laws, policies apply to and </a:t>
            </a:r>
            <a:r>
              <a:rPr kumimoji="0" lang="en-US" sz="18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qualifying conditions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terms of: </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Occupation or sector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agriculture is for example typically less regulated or subject to different regulations; domestic work does not fall under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labour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regulation in a number of countries</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Status in employment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own-account workers, contributing family workers and dependent contractors are often more likely to be excluded from the scope of formal arrangements</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Contractual arrangements/employment agreements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what protections are attached the different types of employment agreements</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Size of enterprises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(minimum threshold of size to be covered)</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Qualifying conditions</a:t>
            </a:r>
          </a:p>
          <a:p>
            <a:pPr marL="1362075" marR="0" lvl="2"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Minimum level of earnings or income</a:t>
            </a:r>
          </a:p>
          <a:p>
            <a:pPr marL="1362075" marR="0" lvl="2"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Minimum number of hours of work</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Any other…</a:t>
            </a:r>
          </a:p>
          <a:p>
            <a:pPr marL="447675" marR="0" lvl="0"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Benefits (level and duration) </a:t>
            </a:r>
          </a:p>
          <a:p>
            <a:pPr marL="904875" marR="0" lvl="1"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086CCDCA-EB7E-414A-D56B-A9FF286B4537}"/>
              </a:ext>
            </a:extLst>
          </p:cNvPr>
          <p:cNvSpPr txBox="1"/>
          <p:nvPr/>
        </p:nvSpPr>
        <p:spPr bwMode="auto">
          <a:xfrm>
            <a:off x="6312024" y="4319128"/>
            <a:ext cx="5590212" cy="2375009"/>
          </a:xfrm>
          <a:prstGeom prst="rect">
            <a:avLst/>
          </a:prstGeom>
          <a:solidFill>
            <a:srgbClr val="049393"/>
          </a:solidFill>
          <a:ln w="9525">
            <a:noFill/>
            <a:miter lim="800000"/>
            <a:headEnd/>
            <a:tailEnd/>
          </a:ln>
          <a:effectLst/>
        </p:spPr>
        <p:txBody>
          <a:bodyPr wrap="square">
            <a:spAutoFit/>
          </a:bodyPr>
          <a:lstStyle/>
          <a:p>
            <a:pPr marL="447675" marR="0" lvl="0"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The combination of qualitative &amp; quantitative information allows for the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estimate of the extent of the legal coverage</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 of workers legally covered for a given protection) </a:t>
            </a:r>
          </a:p>
          <a:p>
            <a:pPr marL="447675" marR="0" lvl="0"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…to be compared to indicators on coverage in practice (formal employment as a proxy)</a:t>
            </a:r>
          </a:p>
          <a:p>
            <a:pPr marL="447675" marR="0" lvl="0" indent="-447675"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to quantify the extent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of implementation gap</a:t>
            </a:r>
          </a:p>
        </p:txBody>
      </p:sp>
    </p:spTree>
    <p:extLst>
      <p:ext uri="{BB962C8B-B14F-4D97-AF65-F5344CB8AC3E}">
        <p14:creationId xmlns:p14="http://schemas.microsoft.com/office/powerpoint/2010/main" val="13343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5560" y="288496"/>
            <a:ext cx="9649077" cy="720000"/>
          </a:xfrm>
        </p:spPr>
        <p:txBody>
          <a:bodyPr/>
          <a:lstStyle/>
          <a:p>
            <a:r>
              <a:rPr lang="fr-CH" dirty="0">
                <a:solidFill>
                  <a:schemeClr val="bg2">
                    <a:lumMod val="25000"/>
                  </a:schemeClr>
                </a:solidFill>
              </a:rPr>
              <a:t>Example | </a:t>
            </a:r>
            <a:r>
              <a:rPr lang="fr-CH" dirty="0" err="1">
                <a:solidFill>
                  <a:schemeClr val="bg2">
                    <a:lumMod val="25000"/>
                  </a:schemeClr>
                </a:solidFill>
              </a:rPr>
              <a:t>Making</a:t>
            </a:r>
            <a:r>
              <a:rPr lang="fr-CH" dirty="0">
                <a:solidFill>
                  <a:schemeClr val="bg2">
                    <a:lumMod val="25000"/>
                  </a:schemeClr>
                </a:solidFill>
              </a:rPr>
              <a:t> </a:t>
            </a:r>
            <a:r>
              <a:rPr lang="fr-CH" dirty="0" err="1">
                <a:solidFill>
                  <a:schemeClr val="bg2">
                    <a:lumMod val="25000"/>
                  </a:schemeClr>
                </a:solidFill>
              </a:rPr>
              <a:t>decent</a:t>
            </a:r>
            <a:r>
              <a:rPr lang="fr-CH" dirty="0">
                <a:solidFill>
                  <a:schemeClr val="bg2">
                    <a:lumMod val="25000"/>
                  </a:schemeClr>
                </a:solidFill>
              </a:rPr>
              <a:t> </a:t>
            </a:r>
            <a:r>
              <a:rPr lang="fr-CH" dirty="0" err="1">
                <a:solidFill>
                  <a:schemeClr val="bg2">
                    <a:lumMod val="25000"/>
                  </a:schemeClr>
                </a:solidFill>
              </a:rPr>
              <a:t>work</a:t>
            </a:r>
            <a:r>
              <a:rPr lang="fr-CH" dirty="0">
                <a:solidFill>
                  <a:schemeClr val="bg2">
                    <a:lumMod val="25000"/>
                  </a:schemeClr>
                </a:solidFill>
              </a:rPr>
              <a:t> a reality for </a:t>
            </a:r>
            <a:r>
              <a:rPr lang="fr-CH" dirty="0" err="1">
                <a:solidFill>
                  <a:schemeClr val="bg2">
                    <a:lumMod val="25000"/>
                  </a:schemeClr>
                </a:solidFill>
              </a:rPr>
              <a:t>domestic</a:t>
            </a:r>
            <a:r>
              <a:rPr lang="fr-CH" dirty="0">
                <a:solidFill>
                  <a:schemeClr val="bg2">
                    <a:lumMod val="25000"/>
                  </a:schemeClr>
                </a:solidFill>
              </a:rPr>
              <a:t> </a:t>
            </a:r>
            <a:r>
              <a:rPr lang="fr-CH" dirty="0" err="1">
                <a:solidFill>
                  <a:schemeClr val="bg2">
                    <a:lumMod val="25000"/>
                  </a:schemeClr>
                </a:solidFill>
              </a:rPr>
              <a:t>workers</a:t>
            </a:r>
            <a:r>
              <a:rPr lang="fr-CH" dirty="0">
                <a:solidFill>
                  <a:schemeClr val="bg2">
                    <a:lumMod val="25000"/>
                  </a:schemeClr>
                </a:solidFill>
              </a:rPr>
              <a:t>:</a:t>
            </a:r>
            <a:br>
              <a:rPr lang="fr-CH" dirty="0">
                <a:solidFill>
                  <a:schemeClr val="bg2">
                    <a:lumMod val="25000"/>
                  </a:schemeClr>
                </a:solidFill>
              </a:rPr>
            </a:br>
            <a:r>
              <a:rPr lang="fr-CH" b="0" i="1" dirty="0" err="1">
                <a:solidFill>
                  <a:schemeClr val="bg2">
                    <a:lumMod val="25000"/>
                  </a:schemeClr>
                </a:solidFill>
              </a:rPr>
              <a:t>Closing</a:t>
            </a:r>
            <a:r>
              <a:rPr lang="fr-CH" b="0" i="1" dirty="0">
                <a:solidFill>
                  <a:schemeClr val="bg2">
                    <a:lumMod val="25000"/>
                  </a:schemeClr>
                </a:solidFill>
              </a:rPr>
              <a:t> </a:t>
            </a:r>
            <a:r>
              <a:rPr lang="fr-CH" b="0" i="1" dirty="0" err="1">
                <a:solidFill>
                  <a:schemeClr val="bg2">
                    <a:lumMod val="25000"/>
                  </a:schemeClr>
                </a:solidFill>
              </a:rPr>
              <a:t>legal</a:t>
            </a:r>
            <a:r>
              <a:rPr lang="fr-CH" b="0" i="1" dirty="0">
                <a:solidFill>
                  <a:schemeClr val="bg2">
                    <a:lumMod val="25000"/>
                  </a:schemeClr>
                </a:solidFill>
              </a:rPr>
              <a:t> and </a:t>
            </a:r>
            <a:r>
              <a:rPr lang="fr-CH" b="0" i="1" dirty="0" err="1">
                <a:solidFill>
                  <a:schemeClr val="bg2">
                    <a:lumMod val="25000"/>
                  </a:schemeClr>
                </a:solidFill>
              </a:rPr>
              <a:t>implementation</a:t>
            </a:r>
            <a:r>
              <a:rPr lang="fr-CH" b="0" i="1" dirty="0">
                <a:solidFill>
                  <a:schemeClr val="bg2">
                    <a:lumMod val="25000"/>
                  </a:schemeClr>
                </a:solidFill>
              </a:rPr>
              <a:t> gaps</a:t>
            </a:r>
            <a:endParaRPr lang="en-GB" b="0" i="1" dirty="0">
              <a:solidFill>
                <a:schemeClr val="bg2">
                  <a:lumMod val="25000"/>
                </a:schemeClr>
              </a:solidFill>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Arial" charset="0"/>
              </a:rPr>
              <a:t>Date: Monday / 01 / October / 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Arial" charset="0"/>
              </a:rPr>
              <a:t>Advancing social justice, promoting decent work</a:t>
            </a:r>
          </a:p>
        </p:txBody>
      </p:sp>
      <p:graphicFrame>
        <p:nvGraphicFramePr>
          <p:cNvPr id="12" name="Graphique 11">
            <a:extLst>
              <a:ext uri="{FF2B5EF4-FFF2-40B4-BE49-F238E27FC236}">
                <a16:creationId xmlns:a16="http://schemas.microsoft.com/office/drawing/2014/main" id="{C850F9EC-01B6-4E34-8777-9E3B8A5B2493}"/>
              </a:ext>
            </a:extLst>
          </p:cNvPr>
          <p:cNvGraphicFramePr>
            <a:graphicFrameLocks/>
          </p:cNvGraphicFramePr>
          <p:nvPr/>
        </p:nvGraphicFramePr>
        <p:xfrm>
          <a:off x="6207707" y="2192694"/>
          <a:ext cx="3772676" cy="4448321"/>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61D96D4C-7308-46E7-8E23-1514EAE57E4A}"/>
              </a:ext>
            </a:extLst>
          </p:cNvPr>
          <p:cNvSpPr txBox="1"/>
          <p:nvPr/>
        </p:nvSpPr>
        <p:spPr>
          <a:xfrm>
            <a:off x="0" y="1471148"/>
            <a:ext cx="6268688" cy="563231"/>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90000"/>
              </a:lnSpc>
              <a:spcBef>
                <a:spcPts val="2400"/>
              </a:spcBef>
              <a:spcAft>
                <a:spcPts val="600"/>
              </a:spcAft>
              <a:buClr>
                <a:srgbClr val="FA3C4B"/>
              </a:buClr>
              <a:buSzTx/>
              <a:buFont typeface="Wingdings 3" panose="05040102010807070707" pitchFamily="18" charset="2"/>
              <a:buChar char="u"/>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Arial" charset="0"/>
              </a:rPr>
              <a:t>Source of the deficit of protection among domestic workers: as a percentage of all domestic workers, 2019</a:t>
            </a:r>
            <a:endParaRPr kumimoji="0" lang="fr-FR" sz="17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Arial" charset="0"/>
            </a:endParaRPr>
          </a:p>
        </p:txBody>
      </p:sp>
      <p:sp>
        <p:nvSpPr>
          <p:cNvPr id="14" name="ZoneTexte 13">
            <a:extLst>
              <a:ext uri="{FF2B5EF4-FFF2-40B4-BE49-F238E27FC236}">
                <a16:creationId xmlns:a16="http://schemas.microsoft.com/office/drawing/2014/main" id="{48057A2A-C2A5-4C4C-83A4-CEEA420CF7F6}"/>
              </a:ext>
            </a:extLst>
          </p:cNvPr>
          <p:cNvSpPr txBox="1"/>
          <p:nvPr/>
        </p:nvSpPr>
        <p:spPr>
          <a:xfrm>
            <a:off x="6662058" y="1467755"/>
            <a:ext cx="4091546" cy="563231"/>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2400"/>
              </a:spcBef>
              <a:spcAft>
                <a:spcPts val="600"/>
              </a:spcAft>
              <a:buClr>
                <a:srgbClr val="FA3C4B"/>
              </a:buClr>
              <a:buSzTx/>
              <a:buFont typeface="Wingdings 3" panose="05040102010807070707" pitchFamily="18" charset="2"/>
              <a:buChar char="u"/>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Arial" charset="0"/>
              </a:rPr>
              <a:t>As a percentage of domestic workers in informal employment</a:t>
            </a:r>
            <a:endParaRPr kumimoji="0" lang="fr-FR" sz="17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Arial" charset="0"/>
            </a:endParaRPr>
          </a:p>
        </p:txBody>
      </p:sp>
      <p:graphicFrame>
        <p:nvGraphicFramePr>
          <p:cNvPr id="11" name="Graphique 10">
            <a:extLst>
              <a:ext uri="{FF2B5EF4-FFF2-40B4-BE49-F238E27FC236}">
                <a16:creationId xmlns:a16="http://schemas.microsoft.com/office/drawing/2014/main" id="{3E249E63-464D-4F01-B41C-0E7352DC83F8}"/>
              </a:ext>
            </a:extLst>
          </p:cNvPr>
          <p:cNvGraphicFramePr>
            <a:graphicFrameLocks/>
          </p:cNvGraphicFramePr>
          <p:nvPr/>
        </p:nvGraphicFramePr>
        <p:xfrm>
          <a:off x="445509" y="2192694"/>
          <a:ext cx="5823179" cy="4501182"/>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80ED1479-0716-2098-5D26-16A874D6B997}"/>
              </a:ext>
            </a:extLst>
          </p:cNvPr>
          <p:cNvSpPr txBox="1"/>
          <p:nvPr/>
        </p:nvSpPr>
        <p:spPr>
          <a:xfrm>
            <a:off x="10147182" y="4027972"/>
            <a:ext cx="1924211" cy="2031325"/>
          </a:xfrm>
          <a:prstGeom prst="rect">
            <a:avLst/>
          </a:prstGeom>
          <a:solidFill>
            <a:srgbClr val="ABDBF3"/>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Overpass" panose="00000800000000000000" pitchFamily="2" charset="0"/>
                <a:ea typeface="+mn-ea"/>
                <a:cs typeface="Arial" charset="0"/>
              </a:rPr>
              <a:t>Report |  </a:t>
            </a:r>
            <a:r>
              <a:rPr kumimoji="0" lang="en-US" sz="1400" b="0" i="0" u="none" strike="noStrike" kern="1200" cap="none" spc="0" normalizeH="0" baseline="0" noProof="0" dirty="0">
                <a:ln>
                  <a:noFill/>
                </a:ln>
                <a:solidFill>
                  <a:srgbClr val="000000">
                    <a:lumMod val="65000"/>
                    <a:lumOff val="35000"/>
                  </a:srgbClr>
                </a:solidFill>
                <a:effectLst/>
                <a:uLnTx/>
                <a:uFillTx/>
                <a:latin typeface="Overpass" panose="00000800000000000000" pitchFamily="2" charset="0"/>
                <a:ea typeface="+mn-ea"/>
                <a:cs typeface="Arial" charset="0"/>
                <a:hlinkClick r:id="rId5">
                  <a:extLst>
                    <a:ext uri="{A12FA001-AC4F-418D-AE19-62706E023703}">
                      <ahyp:hlinkClr xmlns:ahyp="http://schemas.microsoft.com/office/drawing/2018/hyperlinkcolor" val="tx"/>
                    </a:ext>
                  </a:extLst>
                </a:hlinkClick>
              </a:rPr>
              <a:t>Making decent work a reality for domestic workers: Progress and prospects ten years after the adoption of the Domestic Workers Convention, 2011 (No. 189)</a:t>
            </a:r>
            <a:endParaRPr kumimoji="0" lang="en-US" sz="1400" b="0" i="0" u="none" strike="noStrike" kern="1200" cap="none" spc="0" normalizeH="0" baseline="0" noProof="0" dirty="0">
              <a:ln>
                <a:noFill/>
              </a:ln>
              <a:solidFill>
                <a:srgbClr val="000000">
                  <a:lumMod val="65000"/>
                  <a:lumOff val="35000"/>
                </a:srgbClr>
              </a:solidFill>
              <a:effectLst/>
              <a:uLnTx/>
              <a:uFillTx/>
              <a:latin typeface="Overpass" panose="00000800000000000000" pitchFamily="2" charset="0"/>
              <a:ea typeface="+mn-ea"/>
              <a:cs typeface="Arial" charset="0"/>
            </a:endParaRPr>
          </a:p>
        </p:txBody>
      </p:sp>
    </p:spTree>
    <p:extLst>
      <p:ext uri="{BB962C8B-B14F-4D97-AF65-F5344CB8AC3E}">
        <p14:creationId xmlns:p14="http://schemas.microsoft.com/office/powerpoint/2010/main" val="95146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èche : droite 16">
            <a:extLst>
              <a:ext uri="{FF2B5EF4-FFF2-40B4-BE49-F238E27FC236}">
                <a16:creationId xmlns:a16="http://schemas.microsoft.com/office/drawing/2014/main" id="{078E3060-6C41-45E7-8BA0-00C2F20C0546}"/>
              </a:ext>
            </a:extLst>
          </p:cNvPr>
          <p:cNvSpPr/>
          <p:nvPr/>
        </p:nvSpPr>
        <p:spPr>
          <a:xfrm>
            <a:off x="2458995" y="1266718"/>
            <a:ext cx="4146298" cy="5591282"/>
          </a:xfrm>
          <a:prstGeom prst="rightArrow">
            <a:avLst>
              <a:gd name="adj1" fmla="val 65407"/>
              <a:gd name="adj2" fmla="val 32515"/>
            </a:avLst>
          </a:prstGeom>
          <a:solidFill>
            <a:schemeClr val="accent2">
              <a:alpha val="17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Reducing decent work deficits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 &amp; vulnerabilities; building the capacity to enter the formal economy</a:t>
            </a:r>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itre 2">
            <a:extLst>
              <a:ext uri="{FF2B5EF4-FFF2-40B4-BE49-F238E27FC236}">
                <a16:creationId xmlns:a16="http://schemas.microsoft.com/office/drawing/2014/main" id="{CB6AFF48-EFC6-4AA7-860C-4C9064EFF928}"/>
              </a:ext>
            </a:extLst>
          </p:cNvPr>
          <p:cNvSpPr>
            <a:spLocks noGrp="1"/>
          </p:cNvSpPr>
          <p:nvPr>
            <p:ph type="title"/>
          </p:nvPr>
        </p:nvSpPr>
        <p:spPr>
          <a:xfrm>
            <a:off x="181231" y="273660"/>
            <a:ext cx="5824154" cy="787029"/>
          </a:xfrm>
          <a:solidFill>
            <a:schemeClr val="bg1"/>
          </a:solidFill>
        </p:spPr>
        <p:txBody>
          <a:bodyPr/>
          <a:lstStyle/>
          <a:p>
            <a:r>
              <a:rPr lang="en-US" sz="2400" dirty="0">
                <a:solidFill>
                  <a:schemeClr val="bg2">
                    <a:lumMod val="25000"/>
                  </a:schemeClr>
                </a:solidFill>
                <a:ea typeface="Calibri" panose="020F0502020204030204" pitchFamily="34" charset="0"/>
                <a:cs typeface="Times New Roman" panose="02020603050405020304" pitchFamily="18" charset="0"/>
              </a:rPr>
              <a:t>F</a:t>
            </a:r>
            <a:r>
              <a:rPr lang="en-US" sz="2400" dirty="0">
                <a:solidFill>
                  <a:schemeClr val="bg2">
                    <a:lumMod val="25000"/>
                  </a:schemeClr>
                </a:solidFill>
              </a:rPr>
              <a:t>ormalizi</a:t>
            </a:r>
            <a:r>
              <a:rPr lang="en-US" sz="2400" dirty="0">
                <a:solidFill>
                  <a:schemeClr val="bg2">
                    <a:lumMod val="25000"/>
                  </a:schemeClr>
                </a:solidFill>
                <a:ea typeface="Calibri" panose="020F0502020204030204" pitchFamily="34" charset="0"/>
                <a:cs typeface="Times New Roman" panose="02020603050405020304" pitchFamily="18" charset="0"/>
              </a:rPr>
              <a:t>ng the 61 million domestic workers in informal employment? </a:t>
            </a:r>
            <a:endParaRPr lang="fr-FR" sz="2400" dirty="0">
              <a:solidFill>
                <a:schemeClr val="bg2">
                  <a:lumMod val="25000"/>
                </a:schemeClr>
              </a:solidFill>
            </a:endParaRPr>
          </a:p>
        </p:txBody>
      </p:sp>
      <p:sp>
        <p:nvSpPr>
          <p:cNvPr id="5" name="Espace réservé de la date 4">
            <a:extLst>
              <a:ext uri="{FF2B5EF4-FFF2-40B4-BE49-F238E27FC236}">
                <a16:creationId xmlns:a16="http://schemas.microsoft.com/office/drawing/2014/main" id="{C25801B4-25FC-48FB-8C93-802885338AA6}"/>
              </a:ext>
            </a:extLst>
          </p:cNvPr>
          <p:cNvSpPr>
            <a:spLocks noGrp="1"/>
          </p:cNvSpPr>
          <p:nvPr>
            <p:ph type="dt" sz="half" idx="10"/>
          </p:nvPr>
        </p:nvSpPr>
        <p:spPr>
          <a:xfrm>
            <a:off x="490538" y="6642000"/>
            <a:ext cx="27432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noFill/>
                <a:effectLst/>
                <a:uLnTx/>
                <a:uFillTx/>
                <a:latin typeface="Arial" panose="020B0604020202020204"/>
                <a:ea typeface="+mn-ea"/>
                <a:cs typeface="Arial" charset="0"/>
              </a:rPr>
              <a:t>Date: Monday / 01 / October / 2019</a:t>
            </a:r>
          </a:p>
        </p:txBody>
      </p:sp>
      <p:pic>
        <p:nvPicPr>
          <p:cNvPr id="9" name="Image 8">
            <a:extLst>
              <a:ext uri="{FF2B5EF4-FFF2-40B4-BE49-F238E27FC236}">
                <a16:creationId xmlns:a16="http://schemas.microsoft.com/office/drawing/2014/main" id="{793E24A1-EBAF-45C1-873A-1801601B39DC}"/>
              </a:ext>
            </a:extLst>
          </p:cNvPr>
          <p:cNvPicPr>
            <a:picLocks noChangeAspect="1"/>
          </p:cNvPicPr>
          <p:nvPr/>
        </p:nvPicPr>
        <p:blipFill rotWithShape="1">
          <a:blip r:embed="rId3"/>
          <a:srcRect t="16618"/>
          <a:stretch/>
        </p:blipFill>
        <p:spPr>
          <a:xfrm>
            <a:off x="6367846" y="0"/>
            <a:ext cx="5824154" cy="6835108"/>
          </a:xfrm>
          <a:prstGeom prst="rect">
            <a:avLst/>
          </a:prstGeom>
        </p:spPr>
      </p:pic>
      <p:sp>
        <p:nvSpPr>
          <p:cNvPr id="11" name="Flèche : droite 10">
            <a:extLst>
              <a:ext uri="{FF2B5EF4-FFF2-40B4-BE49-F238E27FC236}">
                <a16:creationId xmlns:a16="http://schemas.microsoft.com/office/drawing/2014/main" id="{C1912385-D035-4530-92EB-D59983B32282}"/>
              </a:ext>
            </a:extLst>
          </p:cNvPr>
          <p:cNvSpPr/>
          <p:nvPr/>
        </p:nvSpPr>
        <p:spPr>
          <a:xfrm>
            <a:off x="2458995" y="2600352"/>
            <a:ext cx="4146298" cy="2271624"/>
          </a:xfrm>
          <a:prstGeom prst="rightArrow">
            <a:avLst>
              <a:gd name="adj1" fmla="val 53908"/>
              <a:gd name="adj2" fmla="val 31462"/>
            </a:avLst>
          </a:prstGeom>
          <a:solidFill>
            <a:schemeClr val="accent5">
              <a:lumMod val="75000"/>
              <a:alpha val="47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Closing </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implementation gaps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rPr>
              <a:t>(20.7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Flèche : droite 15">
            <a:extLst>
              <a:ext uri="{FF2B5EF4-FFF2-40B4-BE49-F238E27FC236}">
                <a16:creationId xmlns:a16="http://schemas.microsoft.com/office/drawing/2014/main" id="{46AB6239-D130-4DA3-A21D-FA87DCB7DD80}"/>
              </a:ext>
            </a:extLst>
          </p:cNvPr>
          <p:cNvSpPr/>
          <p:nvPr/>
        </p:nvSpPr>
        <p:spPr>
          <a:xfrm>
            <a:off x="2458995" y="3817164"/>
            <a:ext cx="2570205" cy="1111952"/>
          </a:xfrm>
          <a:prstGeom prst="rightArrow">
            <a:avLst>
              <a:gd name="adj1" fmla="val 50000"/>
              <a:gd name="adj2" fmla="val 263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Closing </a:t>
            </a: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legal gaps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(40.7 million)</a:t>
            </a:r>
          </a:p>
        </p:txBody>
      </p:sp>
      <p:sp>
        <p:nvSpPr>
          <p:cNvPr id="2" name="ZoneTexte 1">
            <a:extLst>
              <a:ext uri="{FF2B5EF4-FFF2-40B4-BE49-F238E27FC236}">
                <a16:creationId xmlns:a16="http://schemas.microsoft.com/office/drawing/2014/main" id="{CB101B3E-E704-493B-AAD2-C8CD6FA9A1E4}"/>
              </a:ext>
            </a:extLst>
          </p:cNvPr>
          <p:cNvSpPr txBox="1"/>
          <p:nvPr/>
        </p:nvSpPr>
        <p:spPr>
          <a:xfrm>
            <a:off x="-41819" y="4247140"/>
            <a:ext cx="2360141" cy="18928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Extending legal coverage to domestic workers</a:t>
            </a:r>
          </a:p>
          <a:p>
            <a:pPr marL="285750" marR="0" lvl="0" indent="-285750" algn="l" defTabSz="914400" rtl="0" eaLnBrk="1" fontAlgn="auto" latinLnBrk="0" hangingPunct="1">
              <a:lnSpc>
                <a:spcPct val="100000"/>
              </a:lnSpc>
              <a:spcBef>
                <a:spcPts val="0"/>
              </a:spcBef>
              <a:spcAft>
                <a:spcPts val="60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Ensuring adequacy of the level of legal production (incl. eligibility conditions)</a:t>
            </a:r>
          </a:p>
        </p:txBody>
      </p:sp>
      <p:sp>
        <p:nvSpPr>
          <p:cNvPr id="4" name="Accolade fermante 3">
            <a:extLst>
              <a:ext uri="{FF2B5EF4-FFF2-40B4-BE49-F238E27FC236}">
                <a16:creationId xmlns:a16="http://schemas.microsoft.com/office/drawing/2014/main" id="{C2462E54-7621-4D04-BEDA-A945626F18F7}"/>
              </a:ext>
            </a:extLst>
          </p:cNvPr>
          <p:cNvSpPr/>
          <p:nvPr/>
        </p:nvSpPr>
        <p:spPr>
          <a:xfrm>
            <a:off x="2072203" y="4209984"/>
            <a:ext cx="386792" cy="2088196"/>
          </a:xfrm>
          <a:prstGeom prst="rightBrace">
            <a:avLst>
              <a:gd name="adj1" fmla="val 8333"/>
              <a:gd name="adj2" fmla="val 950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10" name="ZoneTexte 9">
            <a:extLst>
              <a:ext uri="{FF2B5EF4-FFF2-40B4-BE49-F238E27FC236}">
                <a16:creationId xmlns:a16="http://schemas.microsoft.com/office/drawing/2014/main" id="{3E5864B0-616C-496E-BBB9-6A6CA812EA21}"/>
              </a:ext>
            </a:extLst>
          </p:cNvPr>
          <p:cNvSpPr txBox="1"/>
          <p:nvPr/>
        </p:nvSpPr>
        <p:spPr>
          <a:xfrm>
            <a:off x="0" y="1266718"/>
            <a:ext cx="2360141"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Making formality more beneficial and easier (‘carrots’) </a:t>
            </a:r>
          </a:p>
          <a:p>
            <a:pPr marL="285750" marR="0" lvl="0" indent="-285750" algn="l" defTabSz="914400" rtl="0" eaLnBrk="1" fontAlgn="auto" latinLnBrk="0" hangingPunct="1">
              <a:lnSpc>
                <a:spcPct val="100000"/>
              </a:lnSpc>
              <a:spcBef>
                <a:spcPts val="0"/>
              </a:spcBef>
              <a:spcAft>
                <a:spcPts val="60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Increasing the costs of non-compliance (‘sticks’) </a:t>
            </a:r>
          </a:p>
          <a:p>
            <a:pPr marL="285750" marR="0" lvl="0" indent="-285750" algn="l" defTabSz="914400" rtl="0" eaLnBrk="1" fontAlgn="auto" latinLnBrk="0" hangingPunct="1">
              <a:lnSpc>
                <a:spcPct val="100000"/>
              </a:lnSpc>
              <a:spcBef>
                <a:spcPts val="0"/>
              </a:spcBef>
              <a:spcAft>
                <a:spcPts val="60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Foster a high trust high commitment culture</a:t>
            </a:r>
          </a:p>
        </p:txBody>
      </p:sp>
      <p:sp>
        <p:nvSpPr>
          <p:cNvPr id="12" name="Accolade fermante 11">
            <a:extLst>
              <a:ext uri="{FF2B5EF4-FFF2-40B4-BE49-F238E27FC236}">
                <a16:creationId xmlns:a16="http://schemas.microsoft.com/office/drawing/2014/main" id="{7A07FB9F-47FF-4E25-8C4E-26F40C687DDB}"/>
              </a:ext>
            </a:extLst>
          </p:cNvPr>
          <p:cNvSpPr/>
          <p:nvPr/>
        </p:nvSpPr>
        <p:spPr>
          <a:xfrm>
            <a:off x="2072203" y="1352451"/>
            <a:ext cx="386792" cy="2407574"/>
          </a:xfrm>
          <a:prstGeom prst="rightBrace">
            <a:avLst>
              <a:gd name="adj1" fmla="val 8333"/>
              <a:gd name="adj2" fmla="val 88333"/>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13" name="ZoneTexte 12">
            <a:extLst>
              <a:ext uri="{FF2B5EF4-FFF2-40B4-BE49-F238E27FC236}">
                <a16:creationId xmlns:a16="http://schemas.microsoft.com/office/drawing/2014/main" id="{F4BE33ED-D934-468F-A830-BA7D329B4046}"/>
              </a:ext>
            </a:extLst>
          </p:cNvPr>
          <p:cNvSpPr txBox="1"/>
          <p:nvPr/>
        </p:nvSpPr>
        <p:spPr>
          <a:xfrm>
            <a:off x="2409569" y="1472781"/>
            <a:ext cx="3595816"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Arial" charset="0"/>
              </a:rPr>
              <a:t>Voice and representation</a:t>
            </a:r>
          </a:p>
          <a:p>
            <a:pPr marL="285750" marR="0" lvl="0" indent="-285750" algn="l" defTabSz="914400"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Skills, training, professionalization</a:t>
            </a:r>
          </a:p>
          <a:p>
            <a:pPr marL="285750" marR="0" lvl="0" indent="-285750" algn="l" defTabSz="914400"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charset="0"/>
              </a:rPr>
              <a:t>Awareness raising</a:t>
            </a:r>
          </a:p>
        </p:txBody>
      </p:sp>
    </p:spTree>
    <p:extLst>
      <p:ext uri="{BB962C8B-B14F-4D97-AF65-F5344CB8AC3E}">
        <p14:creationId xmlns:p14="http://schemas.microsoft.com/office/powerpoint/2010/main" val="21869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6" grpId="0" animBg="1"/>
      <p:bldP spid="2" grpId="0"/>
      <p:bldP spid="4" grpId="0" animBg="1"/>
      <p:bldP spid="10" grpId="0"/>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B6E7"/>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25</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5605427" y="3310759"/>
            <a:ext cx="6281420" cy="106232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Calibri" panose="020F0502020204030204" pitchFamily="34" charset="0"/>
              </a:rPr>
              <a:t>Some inputs for the Abelina case study</a:t>
            </a:r>
          </a:p>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Calibri" panose="020F0502020204030204" pitchFamily="34" charset="0"/>
            </a:endParaRP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2526869" y="808240"/>
            <a:ext cx="9359978" cy="3908903"/>
          </a:xfrm>
          <a:prstGeom prst="bentConnector3">
            <a:avLst>
              <a:gd name="adj1" fmla="val 31237"/>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36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847528" y="266678"/>
            <a:ext cx="9865096" cy="1186168"/>
          </a:xfrm>
        </p:spPr>
        <p:txBody>
          <a:bodyPr/>
          <a:lstStyle/>
          <a:p>
            <a:pPr algn="r"/>
            <a:r>
              <a:rPr lang="en-GB" sz="2400" dirty="0"/>
              <a:t>Identifying the source of the “deficit of protection” |</a:t>
            </a:r>
            <a:br>
              <a:rPr lang="en-GB" sz="2400" dirty="0"/>
            </a:br>
            <a:r>
              <a:rPr lang="en-GB" sz="2400" b="1" dirty="0">
                <a:solidFill>
                  <a:schemeClr val="accent1">
                    <a:lumMod val="25000"/>
                  </a:schemeClr>
                </a:solidFill>
              </a:rPr>
              <a:t>Regulation scope and enforcement </a:t>
            </a:r>
            <a:br>
              <a:rPr lang="en-GB" sz="2400" b="1" dirty="0">
                <a:solidFill>
                  <a:schemeClr val="accent1">
                    <a:lumMod val="25000"/>
                  </a:schemeClr>
                </a:solidFill>
              </a:rPr>
            </a:br>
            <a:r>
              <a:rPr lang="en-GB" sz="2400" b="1" dirty="0">
                <a:solidFill>
                  <a:schemeClr val="accent1">
                    <a:lumMod val="25000"/>
                  </a:schemeClr>
                </a:solidFill>
              </a:rPr>
              <a:t>Example for Abelina</a:t>
            </a:r>
            <a:endParaRPr lang="en-GB" sz="2400" dirty="0"/>
          </a:p>
        </p:txBody>
      </p:sp>
      <p:sp>
        <p:nvSpPr>
          <p:cNvPr id="4" name="ZoneTexte 3">
            <a:extLst>
              <a:ext uri="{FF2B5EF4-FFF2-40B4-BE49-F238E27FC236}">
                <a16:creationId xmlns:a16="http://schemas.microsoft.com/office/drawing/2014/main" id="{1E1287B0-DFC1-4DAD-89BE-BCD75EC7616B}"/>
              </a:ext>
            </a:extLst>
          </p:cNvPr>
          <p:cNvSpPr txBox="1"/>
          <p:nvPr/>
        </p:nvSpPr>
        <p:spPr>
          <a:xfrm>
            <a:off x="2135560" y="2204865"/>
            <a:ext cx="8280920" cy="14209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 Minimum Wage Law sets a minimum wage for </a:t>
            </a:r>
            <a:r>
              <a:rPr kumimoji="0" lang="en-GB" sz="20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non-agricultural</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workers in enterprises of more than 10 workers”</a:t>
            </a:r>
          </a:p>
          <a:p>
            <a:pPr marL="0" marR="0" lvl="0" indent="0" algn="l" defTabSz="914400" rtl="0" eaLnBrk="1" fontAlgn="base" latinLnBrk="0" hangingPunct="1">
              <a:lnSpc>
                <a:spcPct val="100000"/>
              </a:lnSpc>
              <a:spcBef>
                <a:spcPct val="0"/>
              </a:spcBef>
              <a:spcAft>
                <a:spcPts val="450"/>
              </a:spcAft>
              <a:buClrTx/>
              <a:buSzTx/>
              <a:buFontTx/>
              <a:buNone/>
              <a:tabLst/>
              <a:defRPr/>
            </a:pPr>
            <a:endParaRPr kumimoji="0" lang="en-GB" sz="20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ts val="45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D73EBFC1-66BC-4A50-9B0C-5181963D1CC6}"/>
              </a:ext>
            </a:extLst>
          </p:cNvPr>
          <p:cNvSpPr txBox="1"/>
          <p:nvPr/>
        </p:nvSpPr>
        <p:spPr bwMode="auto">
          <a:xfrm>
            <a:off x="1919535" y="1628800"/>
            <a:ext cx="4572000"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Minimum wage</a:t>
            </a:r>
            <a:endParaRPr kumimoji="0" lang="fr-FR" sz="2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5" name="ZoneTexte 4">
            <a:extLst>
              <a:ext uri="{FF2B5EF4-FFF2-40B4-BE49-F238E27FC236}">
                <a16:creationId xmlns:a16="http://schemas.microsoft.com/office/drawing/2014/main" id="{3226AB48-B1DC-78CA-F4B5-BD57C94043EE}"/>
              </a:ext>
            </a:extLst>
          </p:cNvPr>
          <p:cNvSpPr txBox="1"/>
          <p:nvPr/>
        </p:nvSpPr>
        <p:spPr bwMode="auto">
          <a:xfrm>
            <a:off x="2145432" y="3145481"/>
            <a:ext cx="8055208" cy="309571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GB" sz="20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Legal coverage and legal coverage gap</a:t>
            </a:r>
          </a:p>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Concerns employees (2,57 million)</a:t>
            </a:r>
          </a:p>
          <a:p>
            <a:pPr marL="742950" marR="0" lvl="1"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4% work in agriculture (</a:t>
            </a:r>
            <a:r>
              <a:rPr kumimoji="0" lang="en-GB" sz="1800" b="0" i="0" u="none" strike="noStrike" kern="1200" cap="none" spc="0" normalizeH="0" baseline="0" noProof="0" dirty="0">
                <a:ln>
                  <a:noFill/>
                </a:ln>
                <a:solidFill>
                  <a:srgbClr val="BBE0E3">
                    <a:lumMod val="50000"/>
                  </a:srgbClr>
                </a:solidFill>
                <a:effectLst/>
                <a:uLnTx/>
                <a:uFillTx/>
                <a:latin typeface="Calibri" panose="020F0502020204030204" pitchFamily="34" charset="0"/>
                <a:cs typeface="Calibri" panose="020F0502020204030204" pitchFamily="34" charset="0"/>
                <a:sym typeface="Wingdings 3" panose="05040102010807070707" pitchFamily="18" charset="2"/>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Excluded)</a:t>
            </a:r>
          </a:p>
          <a:p>
            <a:pPr marL="742950" marR="0" lvl="1"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33% are working in enterprises of less than 10 workers in industry or services (</a:t>
            </a:r>
            <a:r>
              <a:rPr kumimoji="0" lang="en-GB" sz="1800" b="0" i="0" u="none" strike="noStrike" kern="1200" cap="none" spc="0" normalizeH="0" baseline="0" noProof="0" dirty="0">
                <a:ln>
                  <a:noFill/>
                </a:ln>
                <a:solidFill>
                  <a:srgbClr val="BBE0E3">
                    <a:lumMod val="50000"/>
                  </a:srgbClr>
                </a:solidFill>
                <a:effectLst/>
                <a:uLnTx/>
                <a:uFillTx/>
                <a:latin typeface="Calibri" panose="020F0502020204030204" pitchFamily="34" charset="0"/>
                <a:cs typeface="Calibri" panose="020F0502020204030204" pitchFamily="34" charset="0"/>
                <a:sym typeface="Wingdings 3" panose="05040102010807070707" pitchFamily="18" charset="2"/>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Excluded)</a:t>
            </a:r>
          </a:p>
          <a:p>
            <a:pPr marL="457200" marR="0" lvl="1" indent="0" algn="l" defTabSz="914400" rtl="0" eaLnBrk="1" fontAlgn="base" latinLnBrk="0" hangingPunct="1">
              <a:lnSpc>
                <a:spcPct val="100000"/>
              </a:lnSpc>
              <a:spcBef>
                <a:spcPct val="0"/>
              </a:spcBef>
              <a:spcAft>
                <a:spcPts val="450"/>
              </a:spcAft>
              <a:buClr>
                <a:srgbClr val="BBE0E3">
                  <a:lumMod val="25000"/>
                </a:srgbClr>
              </a:buClr>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Legal coverage &amp; legal coverage gap: </a:t>
            </a:r>
          </a:p>
          <a:p>
            <a:pPr marL="742950" marR="0" lvl="1"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63% of all employees are legally covered &amp; </a:t>
            </a:r>
          </a:p>
          <a:p>
            <a:pPr marL="742950" marR="0" lvl="1"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37% are excluded from the scope of Minimum Wage Law </a:t>
            </a:r>
            <a:endParaRPr kumimoji="0" lang="fr-FR" sz="18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6201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415482" y="190370"/>
            <a:ext cx="9937102" cy="1160665"/>
          </a:xfrm>
        </p:spPr>
        <p:txBody>
          <a:bodyPr/>
          <a:lstStyle/>
          <a:p>
            <a:pPr algn="r"/>
            <a:r>
              <a:rPr lang="en-GB" sz="2400" dirty="0"/>
              <a:t>Identifying the source of the “deficit of protection” |</a:t>
            </a:r>
            <a:br>
              <a:rPr lang="en-GB" sz="2400" dirty="0"/>
            </a:br>
            <a:r>
              <a:rPr lang="en-GB" sz="2400" b="1" dirty="0">
                <a:solidFill>
                  <a:schemeClr val="accent1">
                    <a:lumMod val="25000"/>
                  </a:schemeClr>
                </a:solidFill>
              </a:rPr>
              <a:t>Regulation scope and enforcement </a:t>
            </a:r>
            <a:br>
              <a:rPr lang="en-GB" sz="2400" b="1" dirty="0">
                <a:solidFill>
                  <a:schemeClr val="accent1">
                    <a:lumMod val="25000"/>
                  </a:schemeClr>
                </a:solidFill>
              </a:rPr>
            </a:br>
            <a:r>
              <a:rPr lang="en-GB" sz="2400" b="1" dirty="0">
                <a:solidFill>
                  <a:schemeClr val="accent1">
                    <a:lumMod val="25000"/>
                  </a:schemeClr>
                </a:solidFill>
              </a:rPr>
              <a:t>Example for Abelina</a:t>
            </a:r>
            <a:endParaRPr lang="en-GB" sz="2400" dirty="0"/>
          </a:p>
        </p:txBody>
      </p:sp>
      <p:sp>
        <p:nvSpPr>
          <p:cNvPr id="4" name="ZoneTexte 3">
            <a:extLst>
              <a:ext uri="{FF2B5EF4-FFF2-40B4-BE49-F238E27FC236}">
                <a16:creationId xmlns:a16="http://schemas.microsoft.com/office/drawing/2014/main" id="{1E1287B0-DFC1-4DAD-89BE-BCD75EC7616B}"/>
              </a:ext>
            </a:extLst>
          </p:cNvPr>
          <p:cNvSpPr txBox="1"/>
          <p:nvPr/>
        </p:nvSpPr>
        <p:spPr>
          <a:xfrm>
            <a:off x="154824" y="1668703"/>
            <a:ext cx="5491064" cy="5117363"/>
          </a:xfrm>
          <a:prstGeom prst="rect">
            <a:avLst/>
          </a:prstGeom>
          <a:noFill/>
        </p:spPr>
        <p:txBody>
          <a:bodyPr wrap="square" rtlCol="0">
            <a:spAutoFit/>
          </a:bodyPr>
          <a:lstStyle/>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 Abelina, </a:t>
            </a:r>
            <a:r>
              <a:rPr kumimoji="0" lang="en-GB"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40%</a:t>
            </a: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of all workers are covered by the National insurance scheme (NIS), mostly employees. </a:t>
            </a: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defRPr/>
            </a:pPr>
            <a:r>
              <a:rPr kumimoji="0" lang="en-GB"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Coverage for pension and health is mandatory for all employees (</a:t>
            </a:r>
            <a:r>
              <a:rPr kumimoji="0" lang="en-GB" b="1"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with the exception of agriculture</a:t>
            </a:r>
            <a:r>
              <a:rPr kumimoji="0" lang="en-GB"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with a written employment contract</a:t>
            </a: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Employees working in agriculture or without a formal employment contract can join the NIS on a voluntary basis. At present, still a significant share does not do so. </a:t>
            </a:r>
          </a:p>
          <a:p>
            <a:pPr marR="0" lvl="0" algn="just" defTabSz="914400" rtl="0" eaLnBrk="1" fontAlgn="base" latinLnBrk="0" hangingPunct="1">
              <a:lnSpc>
                <a:spcPct val="107000"/>
              </a:lnSpc>
              <a:spcBef>
                <a:spcPct val="0"/>
              </a:spcBef>
              <a:spcAft>
                <a:spcPct val="0"/>
              </a:spcAft>
              <a:buClrTx/>
              <a:buSzTx/>
              <a:tabLst/>
              <a:defRPr/>
            </a:pPr>
            <a:endPar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Levels of benefits provided for those covered on a voluntary basis are lower than those provided for employees covered on a mandatory basis and eligibility conditions for long term benefits difficult to reach (20 years of contribution to get a pension). Simplified procedures have been established but not much was done yet from NIS to raise awareness about it.</a:t>
            </a:r>
            <a:endPar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D73EBFC1-66BC-4A50-9B0C-5181963D1CC6}"/>
              </a:ext>
            </a:extLst>
          </p:cNvPr>
          <p:cNvSpPr txBox="1"/>
          <p:nvPr/>
        </p:nvSpPr>
        <p:spPr bwMode="auto">
          <a:xfrm>
            <a:off x="159607" y="1241449"/>
            <a:ext cx="5486281"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Social security (job-related)</a:t>
            </a:r>
            <a:endParaRPr kumimoji="0" lang="en-GB" sz="2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14" name="ZoneTexte 13">
            <a:extLst>
              <a:ext uri="{FF2B5EF4-FFF2-40B4-BE49-F238E27FC236}">
                <a16:creationId xmlns:a16="http://schemas.microsoft.com/office/drawing/2014/main" id="{209F655E-14B2-4C16-A335-992854F3AA77}"/>
              </a:ext>
            </a:extLst>
          </p:cNvPr>
          <p:cNvSpPr txBox="1"/>
          <p:nvPr/>
        </p:nvSpPr>
        <p:spPr bwMode="auto">
          <a:xfrm>
            <a:off x="6096000" y="1641559"/>
            <a:ext cx="5730918" cy="472982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GB"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particular case of </a:t>
            </a:r>
            <a:r>
              <a:rPr kumimoji="0" lang="en-GB" b="1" i="1"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Times New Roman" panose="02020603050405020304" pitchFamily="18" charset="0"/>
              </a:rPr>
              <a:t>independent workers</a:t>
            </a:r>
            <a:endPar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Thanks to a reform 5 years ago, the self-employed workers (employers and own-account workers) had also the </a:t>
            </a:r>
            <a:r>
              <a:rPr kumimoji="0" lang="en-GB"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possibility to join the scheme on a voluntary basis for the limited set of benefits,</a:t>
            </a: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yet they need to pay the full contribution, including employers’ share. </a:t>
            </a:r>
          </a:p>
          <a:p>
            <a:pPr marL="342900" marR="0" lvl="0" indent="-342900" algn="just"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Given the high rates of contributions, the general lack of incentives (absence of flexibility in payment arrangements, difficulties in understanding eligibility conditions, low levels of benefits) and the lack of promotion of this reform, </a:t>
            </a:r>
            <a:r>
              <a:rPr kumimoji="0" lang="en-GB"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today less than 3% of the self-employed have joint the scheme</a:t>
            </a: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Further reform would be needed, some quantitative assessment and monitoring of possible new measures would be required.</a:t>
            </a:r>
            <a:endPar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67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415482" y="190370"/>
            <a:ext cx="9937102" cy="1160665"/>
          </a:xfrm>
        </p:spPr>
        <p:txBody>
          <a:bodyPr/>
          <a:lstStyle/>
          <a:p>
            <a:pPr algn="r"/>
            <a:r>
              <a:rPr lang="en-GB" sz="2400" dirty="0"/>
              <a:t>Identifying the source of the “deficit of protection” |</a:t>
            </a:r>
            <a:br>
              <a:rPr lang="en-GB" sz="2400" dirty="0"/>
            </a:br>
            <a:r>
              <a:rPr lang="en-GB" sz="2400" b="1" dirty="0">
                <a:solidFill>
                  <a:schemeClr val="accent1">
                    <a:lumMod val="25000"/>
                  </a:schemeClr>
                </a:solidFill>
              </a:rPr>
              <a:t>Regulation scope and enforcement </a:t>
            </a:r>
            <a:br>
              <a:rPr lang="en-GB" sz="2400" b="1" dirty="0">
                <a:solidFill>
                  <a:schemeClr val="accent1">
                    <a:lumMod val="25000"/>
                  </a:schemeClr>
                </a:solidFill>
              </a:rPr>
            </a:br>
            <a:r>
              <a:rPr lang="en-GB" sz="2400" b="1" dirty="0">
                <a:solidFill>
                  <a:schemeClr val="accent1">
                    <a:lumMod val="25000"/>
                  </a:schemeClr>
                </a:solidFill>
              </a:rPr>
              <a:t>Example for Abelina</a:t>
            </a:r>
            <a:endParaRPr lang="en-GB" sz="2400" dirty="0"/>
          </a:p>
        </p:txBody>
      </p:sp>
      <p:sp>
        <p:nvSpPr>
          <p:cNvPr id="4" name="ZoneTexte 3">
            <a:extLst>
              <a:ext uri="{FF2B5EF4-FFF2-40B4-BE49-F238E27FC236}">
                <a16:creationId xmlns:a16="http://schemas.microsoft.com/office/drawing/2014/main" id="{1E1287B0-DFC1-4DAD-89BE-BCD75EC7616B}"/>
              </a:ext>
            </a:extLst>
          </p:cNvPr>
          <p:cNvSpPr txBox="1"/>
          <p:nvPr/>
        </p:nvSpPr>
        <p:spPr>
          <a:xfrm>
            <a:off x="154824" y="1668703"/>
            <a:ext cx="6805272" cy="19877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According to social laws, are legally covered:</a:t>
            </a:r>
          </a:p>
          <a:p>
            <a:pPr marL="285750" marR="0" lvl="0"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Employees with written contract (outside agriculture): </a:t>
            </a:r>
            <a:r>
              <a:rPr kumimoji="0" lang="en-GB" sz="17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mandatory </a:t>
            </a:r>
            <a:r>
              <a:rPr kumimoji="0" lang="en-GB" sz="17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coverage</a:t>
            </a:r>
          </a:p>
          <a:p>
            <a:pPr marL="285750" marR="0" lvl="0"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Employees in agriculture: </a:t>
            </a: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Voluntary</a:t>
            </a:r>
            <a:r>
              <a:rPr kumimoji="0" lang="en-GB" sz="17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coverage</a:t>
            </a:r>
          </a:p>
          <a:p>
            <a:pPr marL="285750" marR="0" lvl="0"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Employees without a written contract: </a:t>
            </a: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Voluntary</a:t>
            </a:r>
            <a:r>
              <a:rPr kumimoji="0" lang="en-GB" sz="17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coverage</a:t>
            </a:r>
          </a:p>
          <a:p>
            <a:pPr marL="285750" marR="0" lvl="0"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Independent workers (own-account and employer): </a:t>
            </a: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Voluntary</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coverage</a:t>
            </a:r>
          </a:p>
          <a:p>
            <a:pPr marL="285750" marR="0" lvl="0"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Contributing family workers are excluded</a:t>
            </a:r>
          </a:p>
        </p:txBody>
      </p:sp>
      <p:sp>
        <p:nvSpPr>
          <p:cNvPr id="6" name="ZoneTexte 5">
            <a:extLst>
              <a:ext uri="{FF2B5EF4-FFF2-40B4-BE49-F238E27FC236}">
                <a16:creationId xmlns:a16="http://schemas.microsoft.com/office/drawing/2014/main" id="{D73EBFC1-66BC-4A50-9B0C-5181963D1CC6}"/>
              </a:ext>
            </a:extLst>
          </p:cNvPr>
          <p:cNvSpPr txBox="1"/>
          <p:nvPr/>
        </p:nvSpPr>
        <p:spPr bwMode="auto">
          <a:xfrm>
            <a:off x="159607" y="1241449"/>
            <a:ext cx="5938711"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Social security (job-related)</a:t>
            </a:r>
            <a:endParaRPr kumimoji="0" lang="en-GB" sz="2000" b="0" i="0" u="none" strike="noStrike" kern="1200" cap="none" spc="0" normalizeH="0" baseline="0" noProof="0" dirty="0">
              <a:ln>
                <a:noFill/>
              </a:ln>
              <a:solidFill>
                <a:srgbClr val="FFFFFF"/>
              </a:solidFill>
              <a:effectLst/>
              <a:uLnTx/>
              <a:uFillTx/>
              <a:latin typeface="Arial" charset="0"/>
              <a:cs typeface="Arial" charset="0"/>
            </a:endParaRPr>
          </a:p>
        </p:txBody>
      </p:sp>
      <p:grpSp>
        <p:nvGrpSpPr>
          <p:cNvPr id="15" name="Groupe 14">
            <a:extLst>
              <a:ext uri="{FF2B5EF4-FFF2-40B4-BE49-F238E27FC236}">
                <a16:creationId xmlns:a16="http://schemas.microsoft.com/office/drawing/2014/main" id="{99B3B43F-A51C-45D9-8A8A-ACC83A2DC183}"/>
              </a:ext>
            </a:extLst>
          </p:cNvPr>
          <p:cNvGrpSpPr/>
          <p:nvPr/>
        </p:nvGrpSpPr>
        <p:grpSpPr>
          <a:xfrm>
            <a:off x="7669352" y="1441504"/>
            <a:ext cx="4250310" cy="4395777"/>
            <a:chOff x="5460235" y="1583503"/>
            <a:chExt cx="3886142" cy="4395777"/>
          </a:xfrm>
        </p:grpSpPr>
        <p:graphicFrame>
          <p:nvGraphicFramePr>
            <p:cNvPr id="5" name="Graphique 4">
              <a:extLst>
                <a:ext uri="{FF2B5EF4-FFF2-40B4-BE49-F238E27FC236}">
                  <a16:creationId xmlns:a16="http://schemas.microsoft.com/office/drawing/2014/main" id="{F1289035-736C-4F93-B4A1-814EAED60D03}"/>
                </a:ext>
              </a:extLst>
            </p:cNvPr>
            <p:cNvGraphicFramePr>
              <a:graphicFrameLocks/>
            </p:cNvGraphicFramePr>
            <p:nvPr/>
          </p:nvGraphicFramePr>
          <p:xfrm>
            <a:off x="5640934" y="1946832"/>
            <a:ext cx="3516993"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E0A40C3B-E0D3-496A-A57D-D210569034A6}"/>
                </a:ext>
              </a:extLst>
            </p:cNvPr>
            <p:cNvSpPr txBox="1"/>
            <p:nvPr/>
          </p:nvSpPr>
          <p:spPr bwMode="auto">
            <a:xfrm>
              <a:off x="5489649" y="1583503"/>
              <a:ext cx="3487579" cy="584775"/>
            </a:xfrm>
            <a:prstGeom prst="rect">
              <a:avLst/>
            </a:prstGeom>
            <a:noFill/>
            <a:ln w="9525">
              <a:noFill/>
              <a:miter lim="800000"/>
              <a:headEnd/>
              <a:tailEn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cs typeface="Arial" charset="0"/>
                </a:rPr>
                <a:t>Legal social security coverage (job-related contributory)</a:t>
              </a:r>
            </a:p>
          </p:txBody>
        </p:sp>
        <p:sp>
          <p:nvSpPr>
            <p:cNvPr id="7" name="Rectangle 6">
              <a:extLst>
                <a:ext uri="{FF2B5EF4-FFF2-40B4-BE49-F238E27FC236}">
                  <a16:creationId xmlns:a16="http://schemas.microsoft.com/office/drawing/2014/main" id="{64B85141-BF07-4A87-BF3E-6DDD0261A303}"/>
                </a:ext>
              </a:extLst>
            </p:cNvPr>
            <p:cNvSpPr/>
            <p:nvPr/>
          </p:nvSpPr>
          <p:spPr>
            <a:xfrm>
              <a:off x="5460235" y="1600794"/>
              <a:ext cx="3886142" cy="4326219"/>
            </a:xfrm>
            <a:prstGeom prst="rect">
              <a:avLst/>
            </a:prstGeom>
            <a:noFill/>
            <a:ln w="63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ndParaRPr>
            </a:p>
          </p:txBody>
        </p:sp>
      </p:grpSp>
      <p:grpSp>
        <p:nvGrpSpPr>
          <p:cNvPr id="10" name="Groupe 9">
            <a:extLst>
              <a:ext uri="{FF2B5EF4-FFF2-40B4-BE49-F238E27FC236}">
                <a16:creationId xmlns:a16="http://schemas.microsoft.com/office/drawing/2014/main" id="{F6D11D83-58CD-4840-9997-2223FF21CBFA}"/>
              </a:ext>
            </a:extLst>
          </p:cNvPr>
          <p:cNvGrpSpPr/>
          <p:nvPr/>
        </p:nvGrpSpPr>
        <p:grpSpPr>
          <a:xfrm>
            <a:off x="5615699" y="5275597"/>
            <a:ext cx="4090350" cy="1451679"/>
            <a:chOff x="4797562" y="5413193"/>
            <a:chExt cx="3885229" cy="1451679"/>
          </a:xfrm>
        </p:grpSpPr>
        <p:sp>
          <p:nvSpPr>
            <p:cNvPr id="8" name="ZoneTexte 7">
              <a:extLst>
                <a:ext uri="{FF2B5EF4-FFF2-40B4-BE49-F238E27FC236}">
                  <a16:creationId xmlns:a16="http://schemas.microsoft.com/office/drawing/2014/main" id="{816223BE-0882-4698-A7C5-B0D7DA46A8BB}"/>
                </a:ext>
              </a:extLst>
            </p:cNvPr>
            <p:cNvSpPr txBox="1"/>
            <p:nvPr/>
          </p:nvSpPr>
          <p:spPr bwMode="auto">
            <a:xfrm>
              <a:off x="5220072" y="5413193"/>
              <a:ext cx="3462719" cy="1451679"/>
            </a:xfrm>
            <a:prstGeom prst="rect">
              <a:avLst/>
            </a:prstGeom>
            <a:solidFill>
              <a:schemeClr val="bg1">
                <a:lumMod val="85000"/>
              </a:schemeClr>
            </a:solidFill>
            <a:ln w="9525">
              <a:solidFill>
                <a:schemeClr val="accent1">
                  <a:lumMod val="25000"/>
                </a:schemeClr>
              </a:solidFill>
              <a:miter lim="800000"/>
              <a:headEnd/>
              <a:tailEnd/>
            </a:ln>
            <a:effectLst/>
          </p:spPr>
          <p:txBody>
            <a:bodyPr wrap="square" rtlCol="0" anchor="ctr">
              <a:spAutoFit/>
            </a:bodyPr>
            <a:lstStyle/>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Legal coverage gap = </a:t>
              </a: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a:t>
              </a:r>
            </a:p>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Implementation coverage gap: </a:t>
              </a: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58%</a:t>
              </a:r>
            </a:p>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Effective coverage gap: </a:t>
              </a: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60% </a:t>
              </a:r>
            </a:p>
          </p:txBody>
        </p:sp>
        <p:sp>
          <p:nvSpPr>
            <p:cNvPr id="9" name="Flèche : droite 8">
              <a:extLst>
                <a:ext uri="{FF2B5EF4-FFF2-40B4-BE49-F238E27FC236}">
                  <a16:creationId xmlns:a16="http://schemas.microsoft.com/office/drawing/2014/main" id="{E2530FB5-AD5C-4046-98DA-EE854C4DE149}"/>
                </a:ext>
              </a:extLst>
            </p:cNvPr>
            <p:cNvSpPr/>
            <p:nvPr/>
          </p:nvSpPr>
          <p:spPr>
            <a:xfrm>
              <a:off x="4797562" y="5942080"/>
              <a:ext cx="440456" cy="649242"/>
            </a:xfrm>
            <a:prstGeom prst="rightArrow">
              <a:avLst>
                <a:gd name="adj1" fmla="val 50000"/>
                <a:gd name="adj2" fmla="val 37463"/>
              </a:avLst>
            </a:prstGeom>
            <a:solidFill>
              <a:schemeClr val="accent1">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ndParaRPr>
            </a:p>
          </p:txBody>
        </p:sp>
      </p:grpSp>
      <p:sp>
        <p:nvSpPr>
          <p:cNvPr id="12" name="ZoneTexte 11">
            <a:extLst>
              <a:ext uri="{FF2B5EF4-FFF2-40B4-BE49-F238E27FC236}">
                <a16:creationId xmlns:a16="http://schemas.microsoft.com/office/drawing/2014/main" id="{6DF1A945-CEB2-48BE-BBD3-70F02A3F668E}"/>
              </a:ext>
            </a:extLst>
          </p:cNvPr>
          <p:cNvSpPr txBox="1"/>
          <p:nvPr/>
        </p:nvSpPr>
        <p:spPr bwMode="auto">
          <a:xfrm>
            <a:off x="154824" y="3683571"/>
            <a:ext cx="7326314" cy="133113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ts val="450"/>
              </a:spcAft>
              <a:buClr>
                <a:srgbClr val="BBE0E3">
                  <a:lumMod val="25000"/>
                </a:srgbClr>
              </a:buClr>
              <a:buSzTx/>
              <a:buFontTx/>
              <a:buNone/>
              <a:tabLst/>
              <a:defRPr/>
            </a:pPr>
            <a:r>
              <a:rPr kumimoji="0" lang="en-GB" sz="17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Legal coverage and legal coverage gap</a:t>
            </a:r>
          </a:p>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98% of people in employment are legally covered for health or pension but:</a:t>
            </a:r>
          </a:p>
          <a:p>
            <a:pPr marL="742950" marR="0" lvl="1"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40% on a mandatory basis</a:t>
            </a:r>
          </a:p>
          <a:p>
            <a:pPr marL="742950" marR="0" lvl="1"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58% on a voluntary basis</a:t>
            </a:r>
          </a:p>
        </p:txBody>
      </p:sp>
      <p:sp>
        <p:nvSpPr>
          <p:cNvPr id="14" name="ZoneTexte 13">
            <a:extLst>
              <a:ext uri="{FF2B5EF4-FFF2-40B4-BE49-F238E27FC236}">
                <a16:creationId xmlns:a16="http://schemas.microsoft.com/office/drawing/2014/main" id="{209F655E-14B2-4C16-A335-992854F3AA77}"/>
              </a:ext>
            </a:extLst>
          </p:cNvPr>
          <p:cNvSpPr txBox="1"/>
          <p:nvPr/>
        </p:nvSpPr>
        <p:spPr bwMode="auto">
          <a:xfrm>
            <a:off x="234171" y="5198652"/>
            <a:ext cx="6029608" cy="152862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ts val="450"/>
              </a:spcAft>
              <a:buClr>
                <a:srgbClr val="BBE0E3">
                  <a:lumMod val="25000"/>
                </a:srgbClr>
              </a:buClr>
              <a:buSzTx/>
              <a:buFontTx/>
              <a:buNone/>
              <a:tabLst/>
              <a:defRPr/>
            </a:pPr>
            <a:r>
              <a:rPr kumimoji="0" lang="en-GB" sz="17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Effective coverage and effective coverage gap</a:t>
            </a:r>
          </a:p>
          <a:p>
            <a:pPr marL="285750" marR="0" lvl="0" indent="-285750" algn="l" defTabSz="914400" rtl="0" eaLnBrk="1" fontAlgn="base" latinLnBrk="0" hangingPunct="1">
              <a:lnSpc>
                <a:spcPct val="100000"/>
              </a:lnSpc>
              <a:spcBef>
                <a:spcPct val="0"/>
              </a:spcBef>
              <a:spcAft>
                <a:spcPts val="45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Less than 40% of all workers are effectively covered for health or pension (contributions):</a:t>
            </a:r>
          </a:p>
          <a:p>
            <a:pPr marL="742950" marR="0" lvl="1"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60% of employees</a:t>
            </a:r>
          </a:p>
          <a:p>
            <a:pPr marL="742950" marR="0" lvl="1" indent="-285750" algn="l" defTabSz="914400" rtl="0" eaLnBrk="1" fontAlgn="base" latinLnBrk="0" hangingPunct="1">
              <a:lnSpc>
                <a:spcPct val="100000"/>
              </a:lnSpc>
              <a:spcBef>
                <a:spcPct val="0"/>
              </a:spcBef>
              <a:spcAft>
                <a:spcPts val="0"/>
              </a:spcAft>
              <a:buClr>
                <a:srgbClr val="BBE0E3">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Less than 2% of independent workers</a:t>
            </a:r>
          </a:p>
        </p:txBody>
      </p:sp>
    </p:spTree>
    <p:extLst>
      <p:ext uri="{BB962C8B-B14F-4D97-AF65-F5344CB8AC3E}">
        <p14:creationId xmlns:p14="http://schemas.microsoft.com/office/powerpoint/2010/main" val="22819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F051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29</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98314" y="3123453"/>
            <a:ext cx="4093686" cy="144854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 5. Drivers of informality and of formalization</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515600" cy="5838458"/>
          </a:xfrm>
          <a:prstGeom prst="bentConnector3">
            <a:avLst>
              <a:gd name="adj1" fmla="val 6111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14315" y="3123453"/>
            <a:ext cx="7013554" cy="8026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267796" y="3123453"/>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F648A83-5AE5-1280-257B-4E86E88D604C}"/>
              </a:ext>
            </a:extLst>
          </p:cNvPr>
          <p:cNvSpPr txBox="1"/>
          <p:nvPr/>
        </p:nvSpPr>
        <p:spPr>
          <a:xfrm>
            <a:off x="7961154" y="4584409"/>
            <a:ext cx="4093686" cy="757130"/>
          </a:xfrm>
          <a:prstGeom prst="rect">
            <a:avLst/>
          </a:prstGeom>
          <a:noFill/>
        </p:spPr>
        <p:txBody>
          <a:bodyPr wrap="square">
            <a:spAutoFit/>
          </a:body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Calibri" panose="020F0502020204030204" pitchFamily="34" charset="0"/>
              </a:rPr>
              <a:t>Some of the structural factors of informality</a:t>
            </a:r>
          </a:p>
        </p:txBody>
      </p:sp>
    </p:spTree>
    <p:extLst>
      <p:ext uri="{BB962C8B-B14F-4D97-AF65-F5344CB8AC3E}">
        <p14:creationId xmlns:p14="http://schemas.microsoft.com/office/powerpoint/2010/main" val="91783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3</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3752193" y="2132636"/>
            <a:ext cx="8405767" cy="1892826"/>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1. </a:t>
            </a:r>
            <a:r>
              <a:rPr kumimoji="0" lang="en-GB" sz="3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Facilitating the transition to formality</a:t>
            </a:r>
          </a:p>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600" i="0" u="none" strike="noStrike" kern="1200" cap="none" spc="0" normalizeH="0" baseline="0" noProof="0" dirty="0">
                <a:ln>
                  <a:noFill/>
                </a:ln>
                <a:solidFill>
                  <a:prstClr val="white"/>
                </a:solidFill>
                <a:effectLst/>
                <a:uLnTx/>
                <a:uFillTx/>
                <a:latin typeface="Berlin Sans FB" panose="020E0602020502020306" pitchFamily="34" charset="0"/>
                <a:cs typeface="Calibri" panose="020F0502020204030204" pitchFamily="34" charset="0"/>
              </a:rPr>
              <a:t>The Recommendation 204: what formalization means and what formalization processes entail?</a:t>
            </a:r>
          </a:p>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2526869" y="808240"/>
            <a:ext cx="9359978" cy="3908903"/>
          </a:xfrm>
          <a:prstGeom prst="bentConnector3">
            <a:avLst>
              <a:gd name="adj1" fmla="val 11137"/>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095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B6B2A71-CA34-D12B-A046-680CB3D37711}"/>
              </a:ext>
            </a:extLst>
          </p:cNvPr>
          <p:cNvSpPr txBox="1"/>
          <p:nvPr/>
        </p:nvSpPr>
        <p:spPr>
          <a:xfrm>
            <a:off x="150668" y="4355329"/>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5. </a:t>
            </a: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Contextual vulnerabilities</a:t>
            </a:r>
          </a:p>
        </p:txBody>
      </p:sp>
      <p:sp>
        <p:nvSpPr>
          <p:cNvPr id="35" name="Title 1"/>
          <p:cNvSpPr>
            <a:spLocks noGrp="1"/>
          </p:cNvSpPr>
          <p:nvPr>
            <p:ph type="title"/>
          </p:nvPr>
        </p:nvSpPr>
        <p:spPr>
          <a:xfrm>
            <a:off x="1249680" y="48723"/>
            <a:ext cx="10618197" cy="820123"/>
          </a:xfrm>
        </p:spPr>
        <p:txBody>
          <a:bodyPr>
            <a:noAutofit/>
          </a:bodyPr>
          <a:lstStyle/>
          <a:p>
            <a:pPr algn="r"/>
            <a:r>
              <a:rPr lang="en" sz="2400" dirty="0">
                <a:solidFill>
                  <a:srgbClr val="03716E"/>
                </a:solidFill>
                <a:latin typeface="Verdana" panose="020B0604030504040204" pitchFamily="34" charset="0"/>
                <a:ea typeface="Verdana" panose="020B0604030504040204" pitchFamily="34" charset="0"/>
                <a:cs typeface="Arial" pitchFamily="34" charset="0"/>
              </a:rPr>
              <a:t> </a:t>
            </a:r>
            <a:r>
              <a:rPr lang="en" sz="3600" b="1" dirty="0">
                <a:solidFill>
                  <a:srgbClr val="037E7B"/>
                </a:solidFill>
              </a:rPr>
              <a:t>Dimension  6. Other structural factors</a:t>
            </a:r>
            <a:endParaRPr lang="en-GB" sz="2799" b="1" dirty="0">
              <a:solidFill>
                <a:srgbClr val="037E7B"/>
              </a:solidFill>
            </a:endParaRPr>
          </a:p>
        </p:txBody>
      </p:sp>
      <p:sp>
        <p:nvSpPr>
          <p:cNvPr id="3" name="ZoneTexte 2">
            <a:extLst>
              <a:ext uri="{FF2B5EF4-FFF2-40B4-BE49-F238E27FC236}">
                <a16:creationId xmlns:a16="http://schemas.microsoft.com/office/drawing/2014/main" id="{0DF3B7E6-07DA-4C79-BE37-18B6B9CE0B7B}"/>
              </a:ext>
            </a:extLst>
          </p:cNvPr>
          <p:cNvSpPr txBox="1"/>
          <p:nvPr/>
        </p:nvSpPr>
        <p:spPr>
          <a:xfrm>
            <a:off x="78688" y="1020679"/>
            <a:ext cx="20148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2" name="ZoneTexte 5">
            <a:extLst>
              <a:ext uri="{FF2B5EF4-FFF2-40B4-BE49-F238E27FC236}">
                <a16:creationId xmlns:a16="http://schemas.microsoft.com/office/drawing/2014/main" id="{E1ED6B3D-4C89-A08D-54D0-CF3031BD5D35}"/>
              </a:ext>
            </a:extLst>
          </p:cNvPr>
          <p:cNvSpPr txBox="1"/>
          <p:nvPr/>
        </p:nvSpPr>
        <p:spPr>
          <a:xfrm>
            <a:off x="161276" y="1525429"/>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1. Size and trend of informality</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4" name="ZoneTexte 5">
            <a:extLst>
              <a:ext uri="{FF2B5EF4-FFF2-40B4-BE49-F238E27FC236}">
                <a16:creationId xmlns:a16="http://schemas.microsoft.com/office/drawing/2014/main" id="{30AD55E5-BDAF-1EDD-6C8D-661A867BAA47}"/>
              </a:ext>
            </a:extLst>
          </p:cNvPr>
          <p:cNvSpPr txBox="1"/>
          <p:nvPr/>
        </p:nvSpPr>
        <p:spPr>
          <a:xfrm>
            <a:off x="151477" y="2223573"/>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2. Composition of informality</a:t>
            </a:r>
          </a:p>
        </p:txBody>
      </p:sp>
      <p:sp>
        <p:nvSpPr>
          <p:cNvPr id="5" name="ZoneTexte 5">
            <a:extLst>
              <a:ext uri="{FF2B5EF4-FFF2-40B4-BE49-F238E27FC236}">
                <a16:creationId xmlns:a16="http://schemas.microsoft.com/office/drawing/2014/main" id="{9E0AAC50-49DF-B197-22C7-F9BEF17001B1}"/>
              </a:ext>
            </a:extLst>
          </p:cNvPr>
          <p:cNvSpPr txBox="1"/>
          <p:nvPr/>
        </p:nvSpPr>
        <p:spPr>
          <a:xfrm>
            <a:off x="149178" y="3648608"/>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4. </a:t>
            </a: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Working conditions &amp; productivity</a:t>
            </a:r>
            <a:endPar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7" name="ZoneTexte 5">
            <a:extLst>
              <a:ext uri="{FF2B5EF4-FFF2-40B4-BE49-F238E27FC236}">
                <a16:creationId xmlns:a16="http://schemas.microsoft.com/office/drawing/2014/main" id="{310652B6-459E-33CA-4AA5-CD939FCED999}"/>
              </a:ext>
            </a:extLst>
          </p:cNvPr>
          <p:cNvSpPr txBox="1"/>
          <p:nvPr/>
        </p:nvSpPr>
        <p:spPr>
          <a:xfrm>
            <a:off x="143385" y="5045241"/>
            <a:ext cx="2198024" cy="615553"/>
          </a:xfrm>
          <a:prstGeom prst="rect">
            <a:avLst/>
          </a:prstGeom>
          <a:solidFill>
            <a:srgbClr val="026664"/>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6</a:t>
            </a:r>
            <a:r>
              <a:rPr kumimoji="0" lang="en" sz="1700" b="1" i="0" u="none" strike="noStrike" kern="1200" cap="none" spc="0" normalizeH="0" baseline="0" noProof="0">
                <a:ln>
                  <a:noFill/>
                </a:ln>
                <a:solidFill>
                  <a:prstClr val="white"/>
                </a:solidFill>
                <a:effectLst/>
                <a:uLnTx/>
                <a:uFillTx/>
                <a:latin typeface="Calibri" panose="020F0502020204030204"/>
                <a:ea typeface="+mn-ea"/>
                <a:cs typeface="Calibri" panose="020F0502020204030204" pitchFamily="34" charset="0"/>
                <a:sym typeface="Helvetica Neue"/>
              </a:rPr>
              <a:t>. Others factors structural</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8" name="ZoneTexte 5">
            <a:extLst>
              <a:ext uri="{FF2B5EF4-FFF2-40B4-BE49-F238E27FC236}">
                <a16:creationId xmlns:a16="http://schemas.microsoft.com/office/drawing/2014/main" id="{DF7398AB-CCD1-3F1F-1A62-E1B08A6D97AB}"/>
              </a:ext>
            </a:extLst>
          </p:cNvPr>
          <p:cNvSpPr txBox="1"/>
          <p:nvPr/>
        </p:nvSpPr>
        <p:spPr>
          <a:xfrm>
            <a:off x="161276" y="2950464"/>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3. Exposure to informality</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15" name="Flèche : droite 14">
            <a:extLst>
              <a:ext uri="{FF2B5EF4-FFF2-40B4-BE49-F238E27FC236}">
                <a16:creationId xmlns:a16="http://schemas.microsoft.com/office/drawing/2014/main" id="{85AD3143-1CD4-FDFB-E034-33571A6EE256}"/>
              </a:ext>
            </a:extLst>
          </p:cNvPr>
          <p:cNvSpPr/>
          <p:nvPr/>
        </p:nvSpPr>
        <p:spPr>
          <a:xfrm>
            <a:off x="2153479" y="5157188"/>
            <a:ext cx="390426" cy="448852"/>
          </a:xfrm>
          <a:prstGeom prst="rightArrow">
            <a:avLst/>
          </a:prstGeom>
          <a:solidFill>
            <a:schemeClr val="accent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Helvetica Neue"/>
            </a:endParaRPr>
          </a:p>
        </p:txBody>
      </p:sp>
      <p:sp>
        <p:nvSpPr>
          <p:cNvPr id="17" name="TextBox 16">
            <a:extLst>
              <a:ext uri="{FF2B5EF4-FFF2-40B4-BE49-F238E27FC236}">
                <a16:creationId xmlns:a16="http://schemas.microsoft.com/office/drawing/2014/main" id="{83BBEF63-A57E-B7EE-D7D8-9FF3B723D310}"/>
              </a:ext>
            </a:extLst>
          </p:cNvPr>
          <p:cNvSpPr txBox="1"/>
          <p:nvPr/>
        </p:nvSpPr>
        <p:spPr>
          <a:xfrm>
            <a:off x="2781521" y="1347977"/>
            <a:ext cx="8789229" cy="52168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rPr>
              <a:t>Objectives </a:t>
            </a:r>
          </a:p>
          <a:p>
            <a:pPr marL="742950" marR="0" lvl="1"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Overall analysis of  the structure and trends in the labour market and in the economy, to understand the drivers behind the levels and changes in informal/formal employment; </a:t>
            </a:r>
          </a:p>
          <a:p>
            <a:pPr marL="742950" marR="0" lvl="1"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Assess the impacts of transformations in the world of work related to changes in the production process (as a result of globalization, digitalisation, environmental challenges) that induce or may induce higher risks of informalization</a:t>
            </a:r>
          </a:p>
          <a:p>
            <a:pPr marL="742950" marR="0" lvl="1"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Sectorial analysis of employment and growth</a:t>
            </a:r>
          </a:p>
          <a:p>
            <a:pPr marL="457200" marR="0" lvl="1" indent="0" algn="l" defTabSz="914400" rtl="0" eaLnBrk="1" fontAlgn="auto" latinLnBrk="0" hangingPunct="1">
              <a:lnSpc>
                <a:spcPct val="100000"/>
              </a:lnSpc>
              <a:spcBef>
                <a:spcPts val="0"/>
              </a:spcBef>
              <a:spcAft>
                <a:spcPts val="600"/>
              </a:spcAft>
              <a:buClr>
                <a:srgbClr val="5B9BD5">
                  <a:lumMod val="50000"/>
                </a:srgbClr>
              </a:buClr>
              <a:buSzTx/>
              <a:buFontTx/>
              <a:buNone/>
              <a:tabLst/>
              <a:defRPr/>
            </a:pPr>
            <a:endParaRPr kumimoji="0" lang="en-GB" sz="10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rPr>
              <a:t>Indicators </a:t>
            </a:r>
          </a:p>
          <a:p>
            <a:pPr marL="742950" marR="0" lvl="1"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Includes for instance the distribution of </a:t>
            </a:r>
            <a:r>
              <a:rPr kumimoji="0" lang="en-GB" sz="1800" b="1"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total</a:t>
            </a:r>
            <a:r>
              <a:rPr kumimoji="0" lang="en-GB" sz="18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 employment by status in employment, sectors, type and duration of employment agreements to identify the incidence of those usually more likely to be exposed to informality; the sectoral composition of GDP and of GDP growth</a:t>
            </a:r>
          </a:p>
          <a:p>
            <a:pPr marL="742950" marR="0" lvl="1" indent="-285750" algn="l" defTabSz="914400" rtl="0" eaLnBrk="1" fontAlgn="auto" latinLnBrk="0" hangingPunct="1">
              <a:lnSpc>
                <a:spcPct val="100000"/>
              </a:lnSpc>
              <a:spcBef>
                <a:spcPts val="0"/>
              </a:spcBef>
              <a:spcAft>
                <a:spcPts val="600"/>
              </a:spcAft>
              <a:buClr>
                <a:srgbClr val="5B9BD5">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44546A">
                    <a:lumMod val="95000"/>
                    <a:lumOff val="5000"/>
                  </a:srgbClr>
                </a:solidFill>
                <a:effectLst/>
                <a:uLnTx/>
                <a:uFillTx/>
                <a:latin typeface="Calibri" panose="020F0502020204030204" pitchFamily="34" charset="0"/>
                <a:ea typeface="+mn-ea"/>
                <a:cs typeface="Calibri" panose="020F0502020204030204" pitchFamily="34" charset="0"/>
              </a:rPr>
              <a:t>Not included in the new resolution concerning statistics on the informal economy as this is covered in previous statistical standards (e.g. 19th ICLS resolution and 20th ICLS resolution)</a:t>
            </a:r>
          </a:p>
        </p:txBody>
      </p:sp>
    </p:spTree>
    <p:extLst>
      <p:ext uri="{BB962C8B-B14F-4D97-AF65-F5344CB8AC3E}">
        <p14:creationId xmlns:p14="http://schemas.microsoft.com/office/powerpoint/2010/main" val="4094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Effect transition="in" filter="wipe(left)">
                                      <p:cBhvr>
                                        <p:cTn id="7" dur="500"/>
                                        <p:tgtEl>
                                          <p:spTgt spid="17">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
                                            <p:txEl>
                                              <p:pRg st="6" end="6"/>
                                            </p:txEl>
                                          </p:spTgt>
                                        </p:tgtEl>
                                        <p:attrNameLst>
                                          <p:attrName>style.visibility</p:attrName>
                                        </p:attrNameLst>
                                      </p:cBhvr>
                                      <p:to>
                                        <p:strVal val="visible"/>
                                      </p:to>
                                    </p:set>
                                    <p:animEffect transition="in" filter="wipe(left)">
                                      <p:cBhvr>
                                        <p:cTn id="10" dur="500"/>
                                        <p:tgtEl>
                                          <p:spTgt spid="17">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xEl>
                                              <p:pRg st="7" end="7"/>
                                            </p:txEl>
                                          </p:spTgt>
                                        </p:tgtEl>
                                        <p:attrNameLst>
                                          <p:attrName>style.visibility</p:attrName>
                                        </p:attrNameLst>
                                      </p:cBhvr>
                                      <p:to>
                                        <p:strVal val="visible"/>
                                      </p:to>
                                    </p:set>
                                    <p:animEffect transition="in" filter="wipe(left)">
                                      <p:cBhvr>
                                        <p:cTn id="13"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287689" y="193697"/>
            <a:ext cx="7885331" cy="615496"/>
          </a:xfrm>
        </p:spPr>
        <p:txBody>
          <a:bodyPr>
            <a:normAutofit/>
          </a:bodyPr>
          <a:lstStyle/>
          <a:p>
            <a:r>
              <a:rPr lang="en-GB" sz="2800" b="1" dirty="0">
                <a:solidFill>
                  <a:srgbClr val="037E7B"/>
                </a:solidFill>
              </a:rPr>
              <a:t>Informality and status in employment</a:t>
            </a:r>
          </a:p>
        </p:txBody>
      </p:sp>
      <p:pic>
        <p:nvPicPr>
          <p:cNvPr id="6" name="image69.png"/>
          <p:cNvPicPr/>
          <p:nvPr/>
        </p:nvPicPr>
        <p:blipFill>
          <a:blip r:embed="rId3"/>
          <a:srcRect/>
          <a:stretch>
            <a:fillRect/>
          </a:stretch>
        </p:blipFill>
        <p:spPr>
          <a:xfrm>
            <a:off x="1776270" y="1629114"/>
            <a:ext cx="4319730" cy="4045945"/>
          </a:xfrm>
          <a:prstGeom prst="rect">
            <a:avLst/>
          </a:prstGeom>
          <a:ln/>
        </p:spPr>
      </p:pic>
      <p:pic>
        <p:nvPicPr>
          <p:cNvPr id="7" name="image70.png"/>
          <p:cNvPicPr/>
          <p:nvPr/>
        </p:nvPicPr>
        <p:blipFill>
          <a:blip r:embed="rId4"/>
          <a:srcRect/>
          <a:stretch>
            <a:fillRect/>
          </a:stretch>
        </p:blipFill>
        <p:spPr>
          <a:xfrm>
            <a:off x="6239992" y="1629113"/>
            <a:ext cx="4175739" cy="4031748"/>
          </a:xfrm>
          <a:prstGeom prst="rect">
            <a:avLst/>
          </a:prstGeom>
          <a:ln/>
        </p:spPr>
      </p:pic>
      <p:sp>
        <p:nvSpPr>
          <p:cNvPr id="12" name="Title 1"/>
          <p:cNvSpPr txBox="1">
            <a:spLocks/>
          </p:cNvSpPr>
          <p:nvPr/>
        </p:nvSpPr>
        <p:spPr>
          <a:xfrm>
            <a:off x="2105038" y="837164"/>
            <a:ext cx="3587170" cy="786833"/>
          </a:xfrm>
          <a:prstGeom prst="rect">
            <a:avLst/>
          </a:prstGeom>
        </p:spPr>
        <p:txBody>
          <a:bodyPr vert="horz" lIns="91424" tIns="45712" rIns="91424" bIns="45712" rtlCol="0" anchor="ctr">
            <a:normAutofit/>
          </a:bodyPr>
          <a:lst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Share of </a:t>
            </a:r>
            <a:r>
              <a:rPr kumimoji="0" lang="en-GB" sz="1800" b="1" i="0" u="none" strike="noStrike" kern="1200" cap="none" spc="0" normalizeH="0" baseline="0" noProof="0" dirty="0">
                <a:ln>
                  <a:noFill/>
                </a:ln>
                <a:solidFill>
                  <a:prstClr val="black"/>
                </a:solidFill>
                <a:effectLst/>
                <a:uLnTx/>
                <a:uFillTx/>
                <a:latin typeface="Calibri"/>
                <a:ea typeface="+mj-ea"/>
                <a:cs typeface="+mj-cs"/>
              </a:rPr>
              <a:t>wage workers</a:t>
            </a:r>
            <a:r>
              <a:rPr kumimoji="0" lang="en-GB" sz="1800" b="0" i="0" u="none" strike="noStrike" kern="1200" cap="none" spc="0" normalizeH="0" baseline="0" noProof="0" dirty="0">
                <a:ln>
                  <a:noFill/>
                </a:ln>
                <a:solidFill>
                  <a:prstClr val="black"/>
                </a:solidFill>
                <a:effectLst/>
                <a:uLnTx/>
                <a:uFillTx/>
                <a:latin typeface="Calibri"/>
                <a:ea typeface="+mj-ea"/>
                <a:cs typeface="+mj-cs"/>
              </a:rPr>
              <a:t> and informal employment  (% total employment)</a:t>
            </a:r>
            <a:endParaRPr kumimoji="0" lang="en-GB" sz="1800" b="1" i="0" u="none" strike="noStrike" kern="1200" cap="none" spc="0" normalizeH="0" baseline="0" noProof="0" dirty="0">
              <a:ln>
                <a:noFill/>
              </a:ln>
              <a:solidFill>
                <a:srgbClr val="0070C0"/>
              </a:solidFill>
              <a:effectLst/>
              <a:uLnTx/>
              <a:uFillTx/>
              <a:latin typeface="Calibri"/>
              <a:ea typeface="+mj-ea"/>
              <a:cs typeface="+mj-cs"/>
            </a:endParaRPr>
          </a:p>
        </p:txBody>
      </p:sp>
      <p:sp>
        <p:nvSpPr>
          <p:cNvPr id="13" name="Title 1"/>
          <p:cNvSpPr txBox="1">
            <a:spLocks/>
          </p:cNvSpPr>
          <p:nvPr/>
        </p:nvSpPr>
        <p:spPr>
          <a:xfrm>
            <a:off x="6301867" y="837164"/>
            <a:ext cx="4113865" cy="786832"/>
          </a:xfrm>
          <a:prstGeom prst="rect">
            <a:avLst/>
          </a:prstGeom>
        </p:spPr>
        <p:txBody>
          <a:bodyPr vert="horz" lIns="91424" tIns="45712" rIns="91424" bIns="45712" rtlCol="0" anchor="ctr">
            <a:noAutofit/>
          </a:bodyPr>
          <a:lst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Share of </a:t>
            </a:r>
            <a:r>
              <a:rPr kumimoji="0" lang="en-GB" sz="1800" b="1" i="0" u="none" strike="noStrike" kern="1200" cap="none" spc="0" normalizeH="0" baseline="0" noProof="0" dirty="0">
                <a:ln>
                  <a:noFill/>
                </a:ln>
                <a:solidFill>
                  <a:prstClr val="black"/>
                </a:solidFill>
                <a:effectLst/>
                <a:uLnTx/>
                <a:uFillTx/>
                <a:latin typeface="Calibri"/>
                <a:ea typeface="+mj-ea"/>
                <a:cs typeface="+mj-cs"/>
              </a:rPr>
              <a:t>own-account workers</a:t>
            </a:r>
            <a:r>
              <a:rPr kumimoji="0" lang="en-GB" sz="1800" b="0" i="0" u="none" strike="noStrike" kern="1200" cap="none" spc="0" normalizeH="0" baseline="0" noProof="0" dirty="0">
                <a:ln>
                  <a:noFill/>
                </a:ln>
                <a:solidFill>
                  <a:prstClr val="black"/>
                </a:solidFill>
                <a:effectLst/>
                <a:uLnTx/>
                <a:uFillTx/>
                <a:latin typeface="Calibri"/>
                <a:ea typeface="+mj-ea"/>
                <a:cs typeface="+mj-cs"/>
              </a:rPr>
              <a:t> and informal employment (% total employment)</a:t>
            </a:r>
            <a:endParaRPr kumimoji="0" lang="en-GB" sz="1800" b="1" i="0" u="none" strike="noStrike" kern="1200" cap="none" spc="0" normalizeH="0" baseline="0" noProof="0" dirty="0">
              <a:ln>
                <a:noFill/>
              </a:ln>
              <a:solidFill>
                <a:srgbClr val="0070C0"/>
              </a:solidFill>
              <a:effectLst/>
              <a:uLnTx/>
              <a:uFillTx/>
              <a:latin typeface="Calibri"/>
              <a:ea typeface="+mj-ea"/>
              <a:cs typeface="+mj-cs"/>
            </a:endParaRPr>
          </a:p>
        </p:txBody>
      </p:sp>
    </p:spTree>
    <p:extLst>
      <p:ext uri="{BB962C8B-B14F-4D97-AF65-F5344CB8AC3E}">
        <p14:creationId xmlns:p14="http://schemas.microsoft.com/office/powerpoint/2010/main" val="1996641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13354" y="119269"/>
            <a:ext cx="11778646" cy="615496"/>
          </a:xfrm>
        </p:spPr>
        <p:txBody>
          <a:bodyPr>
            <a:normAutofit/>
          </a:bodyPr>
          <a:lstStyle/>
          <a:p>
            <a:pPr marL="715627" indent="-571486" defTabSz="914378">
              <a:lnSpc>
                <a:spcPct val="90000"/>
              </a:lnSpc>
              <a:spcAft>
                <a:spcPts val="500"/>
              </a:spcAft>
              <a:buClr>
                <a:srgbClr val="FF0000"/>
              </a:buClr>
              <a:buSzPct val="80000"/>
              <a:buFont typeface="Wingdings 3" panose="05040102010807070707" pitchFamily="18" charset="2"/>
              <a:buChar char=""/>
              <a:defRPr/>
            </a:pPr>
            <a:r>
              <a:rPr lang="en-GB" sz="2900" dirty="0">
                <a:solidFill>
                  <a:srgbClr val="166E9A"/>
                </a:solidFill>
                <a:latin typeface="Abadi" panose="020B0604020104020204" pitchFamily="34" charset="0"/>
                <a:cs typeface="Calibri" panose="020F0502020204030204" pitchFamily="34" charset="0"/>
              </a:rPr>
              <a:t>The sectoral dimension…. and other structural factors</a:t>
            </a:r>
          </a:p>
        </p:txBody>
      </p:sp>
      <p:sp>
        <p:nvSpPr>
          <p:cNvPr id="3" name="Title 1">
            <a:extLst>
              <a:ext uri="{FF2B5EF4-FFF2-40B4-BE49-F238E27FC236}">
                <a16:creationId xmlns:a16="http://schemas.microsoft.com/office/drawing/2014/main" id="{BECD3C2A-837D-96E9-041F-B1AE857B1FCC}"/>
              </a:ext>
            </a:extLst>
          </p:cNvPr>
          <p:cNvSpPr txBox="1">
            <a:spLocks/>
          </p:cNvSpPr>
          <p:nvPr/>
        </p:nvSpPr>
        <p:spPr>
          <a:xfrm>
            <a:off x="206677" y="829188"/>
            <a:ext cx="4992644" cy="6154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361950" indent="-301625" defTabSz="914378">
              <a:lnSpc>
                <a:spcPct val="90000"/>
              </a:lnSpc>
              <a:spcAft>
                <a:spcPts val="500"/>
              </a:spcAft>
              <a:buClr>
                <a:srgbClr val="FF0000"/>
              </a:buClr>
              <a:buSzPct val="80000"/>
              <a:buFont typeface="Wingdings 3" panose="05040102010807070707" pitchFamily="18" charset="2"/>
              <a:buChar char=""/>
              <a:defRPr/>
            </a:pPr>
            <a:r>
              <a:rPr lang="en-GB" sz="1800" dirty="0">
                <a:solidFill>
                  <a:srgbClr val="166E9A"/>
                </a:solidFill>
                <a:latin typeface="Abadi" panose="020B0604020104020204" pitchFamily="34" charset="0"/>
                <a:cs typeface="Calibri" panose="020F0502020204030204" pitchFamily="34" charset="0"/>
              </a:rPr>
              <a:t>Viet Nam: trends in the share of informal employment in total employment</a:t>
            </a:r>
          </a:p>
        </p:txBody>
      </p:sp>
      <p:sp>
        <p:nvSpPr>
          <p:cNvPr id="4" name="Title 1">
            <a:extLst>
              <a:ext uri="{FF2B5EF4-FFF2-40B4-BE49-F238E27FC236}">
                <a16:creationId xmlns:a16="http://schemas.microsoft.com/office/drawing/2014/main" id="{4BF6E477-DA40-DFCD-5AB6-E22A4009BB1F}"/>
              </a:ext>
            </a:extLst>
          </p:cNvPr>
          <p:cNvSpPr txBox="1">
            <a:spLocks/>
          </p:cNvSpPr>
          <p:nvPr/>
        </p:nvSpPr>
        <p:spPr>
          <a:xfrm>
            <a:off x="6096000" y="690965"/>
            <a:ext cx="6096000" cy="6154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361950" indent="-301625" defTabSz="914378">
              <a:lnSpc>
                <a:spcPct val="90000"/>
              </a:lnSpc>
              <a:spcAft>
                <a:spcPts val="500"/>
              </a:spcAft>
              <a:buClr>
                <a:srgbClr val="FF0000"/>
              </a:buClr>
              <a:buSzPct val="80000"/>
              <a:buFont typeface="Wingdings 3" panose="05040102010807070707" pitchFamily="18" charset="2"/>
              <a:buChar char=""/>
              <a:defRPr/>
            </a:pPr>
            <a:r>
              <a:rPr lang="en-GB" sz="1800" dirty="0">
                <a:solidFill>
                  <a:srgbClr val="166E9A"/>
                </a:solidFill>
                <a:latin typeface="Abadi" panose="020B0604020104020204" pitchFamily="34" charset="0"/>
                <a:cs typeface="Calibri" panose="020F0502020204030204" pitchFamily="34" charset="0"/>
              </a:rPr>
              <a:t>Viet Nam: Sectoral composition of employment</a:t>
            </a:r>
          </a:p>
        </p:txBody>
      </p:sp>
      <p:pic>
        <p:nvPicPr>
          <p:cNvPr id="8" name="Picture 7">
            <a:extLst>
              <a:ext uri="{FF2B5EF4-FFF2-40B4-BE49-F238E27FC236}">
                <a16:creationId xmlns:a16="http://schemas.microsoft.com/office/drawing/2014/main" id="{5316D59F-EE47-1C95-A819-1C932B0A1E29}"/>
              </a:ext>
            </a:extLst>
          </p:cNvPr>
          <p:cNvPicPr>
            <a:picLocks noChangeAspect="1"/>
          </p:cNvPicPr>
          <p:nvPr/>
        </p:nvPicPr>
        <p:blipFill>
          <a:blip r:embed="rId3"/>
          <a:stretch>
            <a:fillRect/>
          </a:stretch>
        </p:blipFill>
        <p:spPr>
          <a:xfrm>
            <a:off x="317661" y="1672141"/>
            <a:ext cx="4594455" cy="4630823"/>
          </a:xfrm>
          <a:prstGeom prst="rect">
            <a:avLst/>
          </a:prstGeom>
        </p:spPr>
      </p:pic>
      <p:sp>
        <p:nvSpPr>
          <p:cNvPr id="10" name="Title 1">
            <a:extLst>
              <a:ext uri="{FF2B5EF4-FFF2-40B4-BE49-F238E27FC236}">
                <a16:creationId xmlns:a16="http://schemas.microsoft.com/office/drawing/2014/main" id="{7FCD6417-0713-D850-4769-6B746EEC0B55}"/>
              </a:ext>
            </a:extLst>
          </p:cNvPr>
          <p:cNvSpPr txBox="1">
            <a:spLocks/>
          </p:cNvSpPr>
          <p:nvPr/>
        </p:nvSpPr>
        <p:spPr>
          <a:xfrm>
            <a:off x="6096000" y="3711216"/>
            <a:ext cx="6096000" cy="45894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361950" indent="-301625" defTabSz="914378">
              <a:lnSpc>
                <a:spcPct val="90000"/>
              </a:lnSpc>
              <a:spcAft>
                <a:spcPts val="500"/>
              </a:spcAft>
              <a:buClr>
                <a:srgbClr val="FF0000"/>
              </a:buClr>
              <a:buSzPct val="80000"/>
              <a:buFont typeface="Wingdings 3" panose="05040102010807070707" pitchFamily="18" charset="2"/>
              <a:buChar char=""/>
              <a:defRPr/>
            </a:pPr>
            <a:r>
              <a:rPr lang="en-GB" sz="1800" dirty="0">
                <a:solidFill>
                  <a:srgbClr val="166E9A"/>
                </a:solidFill>
                <a:latin typeface="Abadi" panose="020B0604020104020204" pitchFamily="34" charset="0"/>
                <a:cs typeface="Calibri" panose="020F0502020204030204" pitchFamily="34" charset="0"/>
              </a:rPr>
              <a:t>Viet Nam: Composition of employment by employment status</a:t>
            </a:r>
          </a:p>
        </p:txBody>
      </p:sp>
      <p:pic>
        <p:nvPicPr>
          <p:cNvPr id="15" name="Picture 14">
            <a:extLst>
              <a:ext uri="{FF2B5EF4-FFF2-40B4-BE49-F238E27FC236}">
                <a16:creationId xmlns:a16="http://schemas.microsoft.com/office/drawing/2014/main" id="{535C2076-F268-E8AC-D0AE-94842044F9D5}"/>
              </a:ext>
            </a:extLst>
          </p:cNvPr>
          <p:cNvPicPr>
            <a:picLocks noChangeAspect="1"/>
          </p:cNvPicPr>
          <p:nvPr/>
        </p:nvPicPr>
        <p:blipFill>
          <a:blip r:embed="rId4"/>
          <a:stretch>
            <a:fillRect/>
          </a:stretch>
        </p:blipFill>
        <p:spPr>
          <a:xfrm>
            <a:off x="6415364" y="1136936"/>
            <a:ext cx="4992644" cy="2419512"/>
          </a:xfrm>
          <a:prstGeom prst="rect">
            <a:avLst/>
          </a:prstGeom>
        </p:spPr>
      </p:pic>
      <p:pic>
        <p:nvPicPr>
          <p:cNvPr id="16" name="Picture 15">
            <a:extLst>
              <a:ext uri="{FF2B5EF4-FFF2-40B4-BE49-F238E27FC236}">
                <a16:creationId xmlns:a16="http://schemas.microsoft.com/office/drawing/2014/main" id="{36CD1CEB-D1B8-8E8E-3C2A-C6C91685D63A}"/>
              </a:ext>
            </a:extLst>
          </p:cNvPr>
          <p:cNvPicPr>
            <a:picLocks noChangeAspect="1"/>
          </p:cNvPicPr>
          <p:nvPr/>
        </p:nvPicPr>
        <p:blipFill>
          <a:blip r:embed="rId5"/>
          <a:stretch>
            <a:fillRect/>
          </a:stretch>
        </p:blipFill>
        <p:spPr>
          <a:xfrm>
            <a:off x="6241367" y="4287927"/>
            <a:ext cx="5925826" cy="2450804"/>
          </a:xfrm>
          <a:prstGeom prst="rect">
            <a:avLst/>
          </a:prstGeom>
        </p:spPr>
      </p:pic>
      <p:sp>
        <p:nvSpPr>
          <p:cNvPr id="17" name="Rectangle 16">
            <a:extLst>
              <a:ext uri="{FF2B5EF4-FFF2-40B4-BE49-F238E27FC236}">
                <a16:creationId xmlns:a16="http://schemas.microsoft.com/office/drawing/2014/main" id="{41636000-78EE-BF56-3D71-18D8D91666D4}"/>
              </a:ext>
            </a:extLst>
          </p:cNvPr>
          <p:cNvSpPr/>
          <p:nvPr/>
        </p:nvSpPr>
        <p:spPr>
          <a:xfrm>
            <a:off x="-14315" y="-8300"/>
            <a:ext cx="6096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3200" dirty="0">
              <a:latin typeface="Abadi" panose="020B0604020104020204" pitchFamily="34" charset="0"/>
            </a:endParaRPr>
          </a:p>
        </p:txBody>
      </p:sp>
      <p:sp>
        <p:nvSpPr>
          <p:cNvPr id="19" name="TextBox 18">
            <a:extLst>
              <a:ext uri="{FF2B5EF4-FFF2-40B4-BE49-F238E27FC236}">
                <a16:creationId xmlns:a16="http://schemas.microsoft.com/office/drawing/2014/main" id="{292939CF-ECE6-A689-522F-716C51D7E7FF}"/>
              </a:ext>
            </a:extLst>
          </p:cNvPr>
          <p:cNvSpPr txBox="1"/>
          <p:nvPr/>
        </p:nvSpPr>
        <p:spPr>
          <a:xfrm>
            <a:off x="317661" y="423358"/>
            <a:ext cx="5510421" cy="584775"/>
          </a:xfrm>
          <a:prstGeom prst="rect">
            <a:avLst/>
          </a:prstGeom>
          <a:noFill/>
        </p:spPr>
        <p:txBody>
          <a:bodyPr wrap="square">
            <a:spAutoFit/>
          </a:bodyPr>
          <a:lstStyle/>
          <a:p>
            <a:pPr algn="ctr"/>
            <a:r>
              <a:rPr lang="fr-FR" sz="3200" dirty="0">
                <a:solidFill>
                  <a:schemeClr val="bg1"/>
                </a:solidFill>
                <a:latin typeface="Abadi" panose="020B0604020104020204" pitchFamily="34" charset="0"/>
              </a:rPr>
              <a:t>The </a:t>
            </a:r>
            <a:r>
              <a:rPr lang="fr-FR" sz="3200" dirty="0" err="1">
                <a:solidFill>
                  <a:schemeClr val="bg1"/>
                </a:solidFill>
                <a:latin typeface="Abadi" panose="020B0604020104020204" pitchFamily="34" charset="0"/>
              </a:rPr>
              <a:t>informality</a:t>
            </a:r>
            <a:r>
              <a:rPr lang="fr-FR" sz="3200" dirty="0">
                <a:solidFill>
                  <a:schemeClr val="bg1"/>
                </a:solidFill>
                <a:latin typeface="Abadi" panose="020B0604020104020204" pitchFamily="34" charset="0"/>
              </a:rPr>
              <a:t> </a:t>
            </a:r>
            <a:r>
              <a:rPr lang="fr-FR" sz="3200" dirty="0" err="1">
                <a:solidFill>
                  <a:schemeClr val="bg1"/>
                </a:solidFill>
                <a:latin typeface="Abadi" panose="020B0604020104020204" pitchFamily="34" charset="0"/>
              </a:rPr>
              <a:t>dashboard</a:t>
            </a:r>
            <a:endParaRPr lang="en-CH" sz="3200" dirty="0">
              <a:solidFill>
                <a:schemeClr val="bg1"/>
              </a:solidFill>
              <a:latin typeface="Abadi" panose="020B0604020104020204" pitchFamily="34" charset="0"/>
            </a:endParaRPr>
          </a:p>
        </p:txBody>
      </p:sp>
      <p:pic>
        <p:nvPicPr>
          <p:cNvPr id="21" name="Picture 20">
            <a:hlinkClick r:id="rId6"/>
            <a:extLst>
              <a:ext uri="{FF2B5EF4-FFF2-40B4-BE49-F238E27FC236}">
                <a16:creationId xmlns:a16="http://schemas.microsoft.com/office/drawing/2014/main" id="{00EDE3DB-AFF1-F3B0-A278-3F6874DD3168}"/>
              </a:ext>
            </a:extLst>
          </p:cNvPr>
          <p:cNvPicPr>
            <a:picLocks noChangeAspect="1"/>
          </p:cNvPicPr>
          <p:nvPr/>
        </p:nvPicPr>
        <p:blipFill>
          <a:blip r:embed="rId7"/>
          <a:stretch>
            <a:fillRect/>
          </a:stretch>
        </p:blipFill>
        <p:spPr>
          <a:xfrm>
            <a:off x="315541" y="1439791"/>
            <a:ext cx="5456663" cy="4418749"/>
          </a:xfrm>
          <a:prstGeom prst="rect">
            <a:avLst/>
          </a:prstGeom>
        </p:spPr>
      </p:pic>
    </p:spTree>
    <p:extLst>
      <p:ext uri="{BB962C8B-B14F-4D97-AF65-F5344CB8AC3E}">
        <p14:creationId xmlns:p14="http://schemas.microsoft.com/office/powerpoint/2010/main" val="2149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7"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33</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98314" y="3429000"/>
            <a:ext cx="4093686" cy="144854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 6 | Identify main actors &amp; coordination mechanisms</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556240" cy="5611396"/>
          </a:xfrm>
          <a:prstGeom prst="bentConnector3">
            <a:avLst>
              <a:gd name="adj1" fmla="val 6222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01666" y="3718560"/>
            <a:ext cx="7013554" cy="52832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324700" y="3581400"/>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829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007" y="136525"/>
            <a:ext cx="8537906" cy="907170"/>
          </a:xfrm>
        </p:spPr>
        <p:txBody>
          <a:bodyPr>
            <a:normAutofit/>
          </a:bodyPr>
          <a:lstStyle/>
          <a:p>
            <a:pPr marL="447675" indent="-447675" algn="r"/>
            <a:r>
              <a:rPr lang="en-GB" sz="3600" dirty="0">
                <a:solidFill>
                  <a:schemeClr val="bg2">
                    <a:lumMod val="25000"/>
                  </a:schemeClr>
                </a:solidFill>
              </a:rPr>
              <a:t>A mapping of </a:t>
            </a:r>
            <a:r>
              <a:rPr lang="en-GB" sz="3600" b="1" dirty="0">
                <a:solidFill>
                  <a:schemeClr val="bg2">
                    <a:lumMod val="25000"/>
                  </a:schemeClr>
                </a:solidFill>
              </a:rPr>
              <a:t>actors</a:t>
            </a:r>
          </a:p>
        </p:txBody>
      </p:sp>
      <p:sp>
        <p:nvSpPr>
          <p:cNvPr id="15" name="Espace réservé du contenu 9"/>
          <p:cNvSpPr txBox="1">
            <a:spLocks/>
          </p:cNvSpPr>
          <p:nvPr/>
        </p:nvSpPr>
        <p:spPr>
          <a:xfrm>
            <a:off x="6880359" y="1090612"/>
            <a:ext cx="4945604" cy="4676776"/>
          </a:xfrm>
          <a:prstGeom prst="rect">
            <a:avLst/>
          </a:prstGeom>
          <a:solidFill>
            <a:schemeClr val="bg1"/>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B9BD5">
                  <a:lumMod val="25000"/>
                </a:srgbClr>
              </a:buClr>
              <a:buSzTx/>
              <a:buFont typeface="Arial" panose="020B0604020202020204" pitchFamily="34" charset="0"/>
              <a:buNone/>
              <a:tabLst/>
              <a:defRPr/>
            </a:pPr>
            <a:r>
              <a:rPr kumimoji="0" lang="en-GB" sz="20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As part of the mapping</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Domain of intervention; objectives and priorities</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Types of informality dimensions </a:t>
            </a:r>
            <a:r>
              <a:rPr kumimoji="0" lang="en-GB" sz="16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(e.g. fiscal issues; social security and/or labour law/ ; effective implementation; other)</a:t>
            </a: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Main target group(s) </a:t>
            </a:r>
            <a:r>
              <a:rPr kumimoji="0" lang="en-GB" sz="16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(SMEs; self-employed or employees; specific sectors)</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Main realizations, programmes: past, current and planned</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Main role in the formulation and implementation of policies and programmes and those related to informal economy &amp; formalisation</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Role that could be envisaged and constraints to overcome to make their action more efficient</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Understanding and visions of informality, its causes and consequences</a:t>
            </a:r>
          </a:p>
          <a:p>
            <a:pPr marL="342900" marR="0" lvl="0" indent="-34290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tab pos="4926013" algn="l"/>
              </a:tabLst>
              <a:defRPr/>
            </a:pPr>
            <a:r>
              <a:rPr kumimoji="0" lang="en-GB" sz="17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Strengthening capacity: identify needs, if any?</a:t>
            </a:r>
          </a:p>
        </p:txBody>
      </p:sp>
      <p:graphicFrame>
        <p:nvGraphicFramePr>
          <p:cNvPr id="7" name="Diagramme 6">
            <a:extLst>
              <a:ext uri="{FF2B5EF4-FFF2-40B4-BE49-F238E27FC236}">
                <a16:creationId xmlns:a16="http://schemas.microsoft.com/office/drawing/2014/main" id="{9C4A26C1-EBB3-4D2B-B676-73EC4CE0E55D}"/>
              </a:ext>
            </a:extLst>
          </p:cNvPr>
          <p:cNvGraphicFramePr/>
          <p:nvPr/>
        </p:nvGraphicFramePr>
        <p:xfrm>
          <a:off x="-1" y="136526"/>
          <a:ext cx="6709411" cy="6721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e 16">
            <a:extLst>
              <a:ext uri="{FF2B5EF4-FFF2-40B4-BE49-F238E27FC236}">
                <a16:creationId xmlns:a16="http://schemas.microsoft.com/office/drawing/2014/main" id="{8DF8232B-2AD3-40F2-ADC5-3804E45F901B}"/>
              </a:ext>
            </a:extLst>
          </p:cNvPr>
          <p:cNvGrpSpPr/>
          <p:nvPr/>
        </p:nvGrpSpPr>
        <p:grpSpPr>
          <a:xfrm>
            <a:off x="2390459" y="2421679"/>
            <a:ext cx="2281800" cy="2154150"/>
            <a:chOff x="2390459" y="2421679"/>
            <a:chExt cx="2281800" cy="2154150"/>
          </a:xfrm>
        </p:grpSpPr>
        <p:sp>
          <p:nvSpPr>
            <p:cNvPr id="12" name="Légende : quatre flèches 11">
              <a:extLst>
                <a:ext uri="{FF2B5EF4-FFF2-40B4-BE49-F238E27FC236}">
                  <a16:creationId xmlns:a16="http://schemas.microsoft.com/office/drawing/2014/main" id="{9CFFA3AC-E694-45F7-9682-592E2C7654DF}"/>
                </a:ext>
              </a:extLst>
            </p:cNvPr>
            <p:cNvSpPr/>
            <p:nvPr/>
          </p:nvSpPr>
          <p:spPr>
            <a:xfrm rot="2636253">
              <a:off x="2390459" y="2421679"/>
              <a:ext cx="2281800" cy="2154150"/>
            </a:xfrm>
            <a:prstGeom prst="quadArrowCallout">
              <a:avLst/>
            </a:prstGeom>
            <a:solidFill>
              <a:srgbClr val="0248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489F44B8-09BF-4FF9-879D-6D0181713071}"/>
                </a:ext>
              </a:extLst>
            </p:cNvPr>
            <p:cNvSpPr txBox="1"/>
            <p:nvPr/>
          </p:nvSpPr>
          <p:spPr>
            <a:xfrm>
              <a:off x="2769835" y="3244334"/>
              <a:ext cx="15230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Arial" charset="0"/>
                </a:rPr>
                <a:t>Coordination</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Arial" charset="0"/>
              </a:endParaRPr>
            </a:p>
          </p:txBody>
        </p:sp>
      </p:grpSp>
      <p:cxnSp>
        <p:nvCxnSpPr>
          <p:cNvPr id="4" name="Connecteur : en angle 3">
            <a:extLst>
              <a:ext uri="{FF2B5EF4-FFF2-40B4-BE49-F238E27FC236}">
                <a16:creationId xmlns:a16="http://schemas.microsoft.com/office/drawing/2014/main" id="{B7E84DC0-7A17-449C-A1C1-7C5F671640F9}"/>
              </a:ext>
            </a:extLst>
          </p:cNvPr>
          <p:cNvCxnSpPr>
            <a:cxnSpLocks/>
          </p:cNvCxnSpPr>
          <p:nvPr/>
        </p:nvCxnSpPr>
        <p:spPr>
          <a:xfrm>
            <a:off x="3060700" y="282576"/>
            <a:ext cx="8812080" cy="6438898"/>
          </a:xfrm>
          <a:prstGeom prst="bentConnector3">
            <a:avLst>
              <a:gd name="adj1" fmla="val 40920"/>
            </a:avLst>
          </a:prstGeom>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FD8E6611-0670-495E-B910-BE85FBFC0FF1}"/>
              </a:ext>
            </a:extLst>
          </p:cNvPr>
          <p:cNvSpPr txBox="1"/>
          <p:nvPr/>
        </p:nvSpPr>
        <p:spPr>
          <a:xfrm>
            <a:off x="6880359" y="5798144"/>
            <a:ext cx="511655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B9BD5">
                  <a:lumMod val="25000"/>
                </a:srgbClr>
              </a:buClr>
              <a:buSzTx/>
              <a:buFont typeface="Wingdings 2" panose="05020102010507070707" pitchFamily="18" charset="2"/>
              <a:buChar char="Ó"/>
              <a:tabLst>
                <a:tab pos="4926013" algn="l"/>
              </a:tabLst>
              <a:defRPr/>
            </a:pPr>
            <a:r>
              <a:rPr kumimoji="0" lang="en-GB"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rPr>
              <a:t>Existence of any coordination mechanism between actors; if not identification of opportunities and obstacles)</a:t>
            </a:r>
          </a:p>
        </p:txBody>
      </p:sp>
    </p:spTree>
    <p:extLst>
      <p:ext uri="{BB962C8B-B14F-4D97-AF65-F5344CB8AC3E}">
        <p14:creationId xmlns:p14="http://schemas.microsoft.com/office/powerpoint/2010/main" val="154138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321384" y="198038"/>
            <a:ext cx="5444021" cy="1044551"/>
          </a:xfrm>
        </p:spPr>
        <p:txBody>
          <a:bodyPr>
            <a:normAutofit fontScale="90000"/>
          </a:bodyPr>
          <a:lstStyle/>
          <a:p>
            <a:r>
              <a:rPr lang="en" sz="2800" b="1" dirty="0"/>
              <a:t>Goal: </a:t>
            </a:r>
            <a:r>
              <a:rPr lang="en" sz="2800" dirty="0"/>
              <a:t>Identity and position the stakeholders in the transition to formality</a:t>
            </a:r>
          </a:p>
        </p:txBody>
      </p:sp>
      <p:sp>
        <p:nvSpPr>
          <p:cNvPr id="5" name="Content Placeholder 4">
            <a:extLst>
              <a:ext uri="{FF2B5EF4-FFF2-40B4-BE49-F238E27FC236}">
                <a16:creationId xmlns:a16="http://schemas.microsoft.com/office/drawing/2014/main" id="{B530652D-10A8-40C3-962A-647BDBEC70E2}"/>
              </a:ext>
            </a:extLst>
          </p:cNvPr>
          <p:cNvSpPr>
            <a:spLocks noGrp="1"/>
          </p:cNvSpPr>
          <p:nvPr>
            <p:ph idx="1"/>
          </p:nvPr>
        </p:nvSpPr>
        <p:spPr>
          <a:xfrm>
            <a:off x="90388" y="1318786"/>
            <a:ext cx="5849489" cy="522471"/>
          </a:xfrm>
        </p:spPr>
        <p:txBody>
          <a:bodyPr>
            <a:noAutofit/>
          </a:bodyPr>
          <a:lstStyle/>
          <a:p>
            <a:pPr marL="0" indent="0">
              <a:lnSpc>
                <a:spcPct val="100000"/>
              </a:lnSpc>
              <a:spcBef>
                <a:spcPts val="600"/>
              </a:spcBef>
              <a:buFont typeface="Arial" panose="020B0604020202020204" pitchFamily="34" charset="0"/>
              <a:buNone/>
            </a:pPr>
            <a:r>
              <a:rPr lang="en" sz="1800" b="1" dirty="0"/>
              <a:t>Step 1 </a:t>
            </a:r>
            <a:r>
              <a:rPr lang="en" sz="1800" dirty="0"/>
              <a:t>: Identify the actors</a:t>
            </a:r>
          </a:p>
        </p:txBody>
      </p:sp>
      <p:sp>
        <p:nvSpPr>
          <p:cNvPr id="19" name="Rectangle 1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949CBA7F-CE9D-758F-8792-94F8E6F34167}"/>
              </a:ext>
            </a:extLst>
          </p:cNvPr>
          <p:cNvSpPr txBox="1"/>
          <p:nvPr/>
        </p:nvSpPr>
        <p:spPr>
          <a:xfrm>
            <a:off x="90388" y="1948758"/>
            <a:ext cx="6094378" cy="646331"/>
          </a:xfrm>
          <a:prstGeom prst="rect">
            <a:avLst/>
          </a:prstGeom>
          <a:noFill/>
        </p:spPr>
        <p:txBody>
          <a:bodyPr wrap="square">
            <a:spAutoFit/>
          </a:bodyPr>
          <a:lstStyle/>
          <a:p>
            <a:pPr marL="895350" marR="0" lvl="0" indent="-89535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 sz="1800" b="1" i="0" u="none" strike="noStrike" kern="1200" cap="none" spc="0" normalizeH="0" baseline="0" noProof="0" dirty="0">
                <a:ln>
                  <a:noFill/>
                </a:ln>
                <a:solidFill>
                  <a:prstClr val="black"/>
                </a:solidFill>
                <a:effectLst/>
                <a:uLnTx/>
                <a:uFillTx/>
                <a:latin typeface="Calibri" panose="020F0502020204030204"/>
                <a:ea typeface="+mn-ea"/>
                <a:cs typeface="Arial" charset="0"/>
              </a:rPr>
              <a:t>Step 2 </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 Qualify the actors (area, role, achievement, expectations and interest in formalization)</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31" name="ZoneTexte 30">
            <a:extLst>
              <a:ext uri="{FF2B5EF4-FFF2-40B4-BE49-F238E27FC236}">
                <a16:creationId xmlns:a16="http://schemas.microsoft.com/office/drawing/2014/main" id="{70ED2BDD-7B7E-9CA9-CE86-4C9E56DA8224}"/>
              </a:ext>
            </a:extLst>
          </p:cNvPr>
          <p:cNvSpPr txBox="1"/>
          <p:nvPr/>
        </p:nvSpPr>
        <p:spPr>
          <a:xfrm>
            <a:off x="64345" y="2702590"/>
            <a:ext cx="6094378" cy="1477328"/>
          </a:xfrm>
          <a:prstGeom prst="rect">
            <a:avLst/>
          </a:prstGeom>
          <a:noFill/>
        </p:spPr>
        <p:txBody>
          <a:bodyPr wrap="square">
            <a:spAutoFit/>
          </a:bodyPr>
          <a:lstStyle/>
          <a:p>
            <a:pPr marL="895350" marR="0" lvl="0" indent="-895350" algn="l" defTabSz="914400" rtl="0" eaLnBrk="1" fontAlgn="auto" latinLnBrk="0" hangingPunct="1">
              <a:lnSpc>
                <a:spcPct val="100000"/>
              </a:lnSpc>
              <a:spcBef>
                <a:spcPts val="600"/>
              </a:spcBef>
              <a:spcAft>
                <a:spcPts val="0"/>
              </a:spcAft>
              <a:buClrTx/>
              <a:buSzTx/>
              <a:buFontTx/>
              <a:buNone/>
              <a:tabLst/>
              <a:defRPr/>
            </a:pPr>
            <a:r>
              <a:rPr kumimoji="0" lang="en" sz="1800" b="1" i="0" u="none" strike="noStrike" kern="1200" cap="none" spc="0" normalizeH="0" baseline="0" noProof="0" dirty="0">
                <a:ln>
                  <a:noFill/>
                </a:ln>
                <a:solidFill>
                  <a:prstClr val="black"/>
                </a:solidFill>
                <a:effectLst/>
                <a:uLnTx/>
                <a:uFillTx/>
                <a:latin typeface="Calibri" panose="020F0502020204030204"/>
                <a:ea typeface="+mn-ea"/>
                <a:cs typeface="Arial" charset="0"/>
              </a:rPr>
              <a:t>Step 3 </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 Position each of the actors according to their involvement/interest in the transition to formality, including the reduction of decent work deficits (horizontal axis) and their capacity for action and influence (vertical axis)</a:t>
            </a:r>
          </a:p>
        </p:txBody>
      </p:sp>
      <p:sp>
        <p:nvSpPr>
          <p:cNvPr id="33" name="ZoneTexte 32">
            <a:extLst>
              <a:ext uri="{FF2B5EF4-FFF2-40B4-BE49-F238E27FC236}">
                <a16:creationId xmlns:a16="http://schemas.microsoft.com/office/drawing/2014/main" id="{2343A88F-AB5A-84F8-E93F-CA8668DC46C1}"/>
              </a:ext>
            </a:extLst>
          </p:cNvPr>
          <p:cNvSpPr txBox="1"/>
          <p:nvPr/>
        </p:nvSpPr>
        <p:spPr>
          <a:xfrm>
            <a:off x="64345" y="4208319"/>
            <a:ext cx="5832104" cy="200054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800" b="1" i="0" u="none" strike="noStrike" kern="1200" cap="none" spc="0" normalizeH="0" baseline="0" noProof="0" dirty="0">
                <a:ln>
                  <a:noFill/>
                </a:ln>
                <a:solidFill>
                  <a:prstClr val="black"/>
                </a:solidFill>
                <a:effectLst/>
                <a:uLnTx/>
                <a:uFillTx/>
                <a:latin typeface="Calibri" panose="020F0502020204030204"/>
                <a:ea typeface="+mn-ea"/>
                <a:cs typeface="Arial" charset="0"/>
              </a:rPr>
              <a:t>Step 4 </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 Assess the situation</a:t>
            </a:r>
          </a:p>
          <a:p>
            <a:pPr marL="273050" marR="0" lvl="0" indent="-273050" algn="l" defTabSz="914400" rtl="0" eaLnBrk="1" fontAlgn="auto" latinLnBrk="0" hangingPunct="1">
              <a:lnSpc>
                <a:spcPct val="100000"/>
              </a:lnSpc>
              <a:spcBef>
                <a:spcPts val="600"/>
              </a:spcBef>
              <a:spcAft>
                <a:spcPts val="0"/>
              </a:spcAft>
              <a:buClr>
                <a:srgbClr val="047A77"/>
              </a:buClr>
              <a:buSzPct val="90000"/>
              <a:buFont typeface="Wingdings 3" panose="05040102010807070707" pitchFamily="18" charset="2"/>
              <a:buChar char="u"/>
              <a:tabLst/>
              <a:defRPr/>
            </a:pPr>
            <a:r>
              <a:rPr kumimoji="0" lang="en" sz="1600" b="0" i="0" u="none" strike="noStrike" kern="1200" cap="none" spc="0" normalizeH="0" baseline="0" noProof="0" dirty="0">
                <a:ln>
                  <a:noFill/>
                </a:ln>
                <a:solidFill>
                  <a:prstClr val="black"/>
                </a:solidFill>
                <a:effectLst/>
                <a:uLnTx/>
                <a:uFillTx/>
                <a:latin typeface="Calibri" panose="020F0502020204030204"/>
                <a:ea typeface="+mn-ea"/>
                <a:cs typeface="Arial" charset="0"/>
              </a:rPr>
              <a:t>Identify possible gaps between the interest of the actors and their role in the formalization and discuss how to fill these gaps?</a:t>
            </a:r>
          </a:p>
          <a:p>
            <a:pPr marL="273050" marR="0" lvl="0" indent="-273050" algn="l" defTabSz="914400" rtl="0" eaLnBrk="1" fontAlgn="auto" latinLnBrk="0" hangingPunct="1">
              <a:lnSpc>
                <a:spcPct val="100000"/>
              </a:lnSpc>
              <a:spcBef>
                <a:spcPts val="600"/>
              </a:spcBef>
              <a:spcAft>
                <a:spcPts val="0"/>
              </a:spcAft>
              <a:buClr>
                <a:srgbClr val="047A77"/>
              </a:buClr>
              <a:buSzPct val="90000"/>
              <a:buFont typeface="Wingdings 3" panose="05040102010807070707" pitchFamily="18" charset="2"/>
              <a:buChar char="u"/>
              <a:tabLst/>
              <a:defRPr/>
            </a:pPr>
            <a:r>
              <a:rPr kumimoji="0" lang="en" sz="1600" b="0" i="0" u="none" strike="noStrike" kern="1200" cap="none" spc="0" normalizeH="0" baseline="0" noProof="0" dirty="0">
                <a:ln>
                  <a:noFill/>
                </a:ln>
                <a:solidFill>
                  <a:prstClr val="black"/>
                </a:solidFill>
                <a:effectLst/>
                <a:uLnTx/>
                <a:uFillTx/>
                <a:latin typeface="Calibri" panose="020F0502020204030204"/>
                <a:ea typeface="+mn-ea"/>
                <a:cs typeface="Arial" charset="0"/>
              </a:rPr>
              <a:t>Considering the main programmes, interventions and expectations/needs, identify: areas not covered; overlapping/duplication of efforts without established coordination</a:t>
            </a:r>
          </a:p>
        </p:txBody>
      </p:sp>
      <p:grpSp>
        <p:nvGrpSpPr>
          <p:cNvPr id="25" name="Group 24">
            <a:extLst>
              <a:ext uri="{FF2B5EF4-FFF2-40B4-BE49-F238E27FC236}">
                <a16:creationId xmlns:a16="http://schemas.microsoft.com/office/drawing/2014/main" id="{E1C7DD96-06E3-EFAE-E494-E4A190F45EA7}"/>
              </a:ext>
            </a:extLst>
          </p:cNvPr>
          <p:cNvGrpSpPr/>
          <p:nvPr/>
        </p:nvGrpSpPr>
        <p:grpSpPr>
          <a:xfrm>
            <a:off x="6810672" y="1318786"/>
            <a:ext cx="4464738" cy="3863232"/>
            <a:chOff x="6949549" y="1345679"/>
            <a:chExt cx="4464738" cy="3863232"/>
          </a:xfrm>
        </p:grpSpPr>
        <p:grpSp>
          <p:nvGrpSpPr>
            <p:cNvPr id="11" name="Groupe 10">
              <a:extLst>
                <a:ext uri="{FF2B5EF4-FFF2-40B4-BE49-F238E27FC236}">
                  <a16:creationId xmlns:a16="http://schemas.microsoft.com/office/drawing/2014/main" id="{966D08C8-51F5-95C1-2AA8-68D812C6CE6E}"/>
                </a:ext>
              </a:extLst>
            </p:cNvPr>
            <p:cNvGrpSpPr/>
            <p:nvPr/>
          </p:nvGrpSpPr>
          <p:grpSpPr>
            <a:xfrm>
              <a:off x="6949549" y="1345679"/>
              <a:ext cx="4464738" cy="3863232"/>
              <a:chOff x="6949549" y="1345679"/>
              <a:chExt cx="4464738" cy="3863232"/>
            </a:xfrm>
          </p:grpSpPr>
          <p:sp>
            <p:nvSpPr>
              <p:cNvPr id="12" name="ZoneTexte 11">
                <a:extLst>
                  <a:ext uri="{FF2B5EF4-FFF2-40B4-BE49-F238E27FC236}">
                    <a16:creationId xmlns:a16="http://schemas.microsoft.com/office/drawing/2014/main" id="{A2FF89B5-E566-0348-B9CC-1C997946B1B3}"/>
                  </a:ext>
                </a:extLst>
              </p:cNvPr>
              <p:cNvSpPr txBox="1"/>
              <p:nvPr/>
            </p:nvSpPr>
            <p:spPr>
              <a:xfrm>
                <a:off x="7898860" y="1345679"/>
                <a:ext cx="3515427" cy="707886"/>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Step 1 – Identification of actors</a:t>
                </a:r>
              </a:p>
            </p:txBody>
          </p:sp>
          <p:pic>
            <p:nvPicPr>
              <p:cNvPr id="10" name="Image 9">
                <a:extLst>
                  <a:ext uri="{FF2B5EF4-FFF2-40B4-BE49-F238E27FC236}">
                    <a16:creationId xmlns:a16="http://schemas.microsoft.com/office/drawing/2014/main" id="{157022E3-AEC6-0567-A81F-61A1C1B24B14}"/>
                  </a:ext>
                </a:extLst>
              </p:cNvPr>
              <p:cNvPicPr>
                <a:picLocks noChangeAspect="1"/>
              </p:cNvPicPr>
              <p:nvPr/>
            </p:nvPicPr>
            <p:blipFill>
              <a:blip r:embed="rId4"/>
              <a:stretch>
                <a:fillRect/>
              </a:stretch>
            </p:blipFill>
            <p:spPr>
              <a:xfrm>
                <a:off x="6949549" y="2280512"/>
                <a:ext cx="4317757" cy="2928399"/>
              </a:xfrm>
              <a:prstGeom prst="rect">
                <a:avLst/>
              </a:prstGeom>
            </p:spPr>
          </p:pic>
        </p:grpSp>
        <p:sp>
          <p:nvSpPr>
            <p:cNvPr id="23" name="Oval 22">
              <a:extLst>
                <a:ext uri="{FF2B5EF4-FFF2-40B4-BE49-F238E27FC236}">
                  <a16:creationId xmlns:a16="http://schemas.microsoft.com/office/drawing/2014/main" id="{96BABF0D-0421-DC66-7970-738236B792D1}"/>
                </a:ext>
              </a:extLst>
            </p:cNvPr>
            <p:cNvSpPr/>
            <p:nvPr/>
          </p:nvSpPr>
          <p:spPr>
            <a:xfrm>
              <a:off x="8753782" y="3370277"/>
              <a:ext cx="852839" cy="74669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err="1">
                  <a:ln>
                    <a:noFill/>
                  </a:ln>
                  <a:solidFill>
                    <a:prstClr val="black"/>
                  </a:solidFill>
                  <a:effectLst/>
                  <a:uLnTx/>
                  <a:uFillTx/>
                  <a:latin typeface="Calibri" panose="020F0502020204030204"/>
                  <a:ea typeface="+mn-ea"/>
                  <a:cs typeface="+mn-cs"/>
                </a:rPr>
                <a:t>Stake-holders</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0197D388-1384-3E57-99B8-5939928C3B15}"/>
              </a:ext>
            </a:extLst>
          </p:cNvPr>
          <p:cNvGrpSpPr/>
          <p:nvPr/>
        </p:nvGrpSpPr>
        <p:grpSpPr>
          <a:xfrm>
            <a:off x="6812608" y="1327585"/>
            <a:ext cx="4703846" cy="4771960"/>
            <a:chOff x="6812608" y="1327585"/>
            <a:chExt cx="4703846" cy="4771960"/>
          </a:xfrm>
        </p:grpSpPr>
        <p:grpSp>
          <p:nvGrpSpPr>
            <p:cNvPr id="34" name="Group 33">
              <a:extLst>
                <a:ext uri="{FF2B5EF4-FFF2-40B4-BE49-F238E27FC236}">
                  <a16:creationId xmlns:a16="http://schemas.microsoft.com/office/drawing/2014/main" id="{21E377C1-64FD-A9B0-64CC-A932D7BAE649}"/>
                </a:ext>
              </a:extLst>
            </p:cNvPr>
            <p:cNvGrpSpPr/>
            <p:nvPr/>
          </p:nvGrpSpPr>
          <p:grpSpPr>
            <a:xfrm>
              <a:off x="6812608" y="2253619"/>
              <a:ext cx="4317757" cy="2928399"/>
              <a:chOff x="7101949" y="2432912"/>
              <a:chExt cx="4317757" cy="2928399"/>
            </a:xfrm>
          </p:grpSpPr>
          <p:pic>
            <p:nvPicPr>
              <p:cNvPr id="30" name="Image 9">
                <a:extLst>
                  <a:ext uri="{FF2B5EF4-FFF2-40B4-BE49-F238E27FC236}">
                    <a16:creationId xmlns:a16="http://schemas.microsoft.com/office/drawing/2014/main" id="{4AC1032F-2D83-B52C-CE86-C0A10CD23163}"/>
                  </a:ext>
                </a:extLst>
              </p:cNvPr>
              <p:cNvPicPr>
                <a:picLocks noChangeAspect="1"/>
              </p:cNvPicPr>
              <p:nvPr/>
            </p:nvPicPr>
            <p:blipFill>
              <a:blip r:embed="rId4"/>
              <a:stretch>
                <a:fillRect/>
              </a:stretch>
            </p:blipFill>
            <p:spPr>
              <a:xfrm>
                <a:off x="7101949" y="2432912"/>
                <a:ext cx="4317757" cy="2928399"/>
              </a:xfrm>
              <a:prstGeom prst="rect">
                <a:avLst/>
              </a:prstGeom>
            </p:spPr>
          </p:pic>
          <p:sp>
            <p:nvSpPr>
              <p:cNvPr id="32" name="Oval 31">
                <a:extLst>
                  <a:ext uri="{FF2B5EF4-FFF2-40B4-BE49-F238E27FC236}">
                    <a16:creationId xmlns:a16="http://schemas.microsoft.com/office/drawing/2014/main" id="{C2A4676B-2149-C61F-C4C8-3B5F8A03B9FE}"/>
                  </a:ext>
                </a:extLst>
              </p:cNvPr>
              <p:cNvSpPr/>
              <p:nvPr/>
            </p:nvSpPr>
            <p:spPr>
              <a:xfrm>
                <a:off x="8906182" y="3522677"/>
                <a:ext cx="852839" cy="74669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err="1">
                    <a:ln>
                      <a:noFill/>
                    </a:ln>
                    <a:solidFill>
                      <a:prstClr val="black"/>
                    </a:solidFill>
                    <a:effectLst/>
                    <a:uLnTx/>
                    <a:uFillTx/>
                    <a:latin typeface="Calibri" panose="020F0502020204030204"/>
                    <a:ea typeface="+mn-ea"/>
                    <a:cs typeface="+mn-cs"/>
                  </a:rPr>
                  <a:t>Stake-holders</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 name="Groupe 13">
              <a:extLst>
                <a:ext uri="{FF2B5EF4-FFF2-40B4-BE49-F238E27FC236}">
                  <a16:creationId xmlns:a16="http://schemas.microsoft.com/office/drawing/2014/main" id="{802FCE8C-F982-3FDB-9088-3D3401AE59D2}"/>
                </a:ext>
              </a:extLst>
            </p:cNvPr>
            <p:cNvGrpSpPr/>
            <p:nvPr/>
          </p:nvGrpSpPr>
          <p:grpSpPr>
            <a:xfrm>
              <a:off x="7666294" y="1327585"/>
              <a:ext cx="3850160" cy="4771960"/>
              <a:chOff x="6911677" y="424353"/>
              <a:chExt cx="3850160" cy="4771960"/>
            </a:xfrm>
          </p:grpSpPr>
          <p:sp>
            <p:nvSpPr>
              <p:cNvPr id="16" name="ZoneTexte 15">
                <a:extLst>
                  <a:ext uri="{FF2B5EF4-FFF2-40B4-BE49-F238E27FC236}">
                    <a16:creationId xmlns:a16="http://schemas.microsoft.com/office/drawing/2014/main" id="{EB158977-FB2A-85AD-8B22-F40B993E25FF}"/>
                  </a:ext>
                </a:extLst>
              </p:cNvPr>
              <p:cNvSpPr txBox="1"/>
              <p:nvPr/>
            </p:nvSpPr>
            <p:spPr>
              <a:xfrm>
                <a:off x="6911677" y="424353"/>
                <a:ext cx="3212344" cy="707886"/>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Step 2 – Qualify the actors</a:t>
                </a:r>
              </a:p>
            </p:txBody>
          </p:sp>
          <p:pic>
            <p:nvPicPr>
              <p:cNvPr id="18" name="Image 17" descr="Une image contenant texte, stationnaire, enveloppe, boîtier&#10;&#10;Description générée automatiquement">
                <a:extLst>
                  <a:ext uri="{FF2B5EF4-FFF2-40B4-BE49-F238E27FC236}">
                    <a16:creationId xmlns:a16="http://schemas.microsoft.com/office/drawing/2014/main" id="{4FA5CA19-B7A6-644E-E734-1D53ACF4379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23166" y="3032046"/>
                <a:ext cx="2438671" cy="2164267"/>
              </a:xfrm>
              <a:prstGeom prst="rect">
                <a:avLst/>
              </a:prstGeom>
            </p:spPr>
          </p:pic>
          <p:sp>
            <p:nvSpPr>
              <p:cNvPr id="13" name="ZoneTexte 12">
                <a:extLst>
                  <a:ext uri="{FF2B5EF4-FFF2-40B4-BE49-F238E27FC236}">
                    <a16:creationId xmlns:a16="http://schemas.microsoft.com/office/drawing/2014/main" id="{ACA0D6AD-3779-A92E-B39E-57D95263E12C}"/>
                  </a:ext>
                </a:extLst>
              </p:cNvPr>
              <p:cNvSpPr txBox="1"/>
              <p:nvPr/>
            </p:nvSpPr>
            <p:spPr>
              <a:xfrm rot="20953873">
                <a:off x="8610568" y="3421682"/>
                <a:ext cx="1939643"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Area of intervention</a:t>
                </a:r>
              </a:p>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Target group</a:t>
                </a:r>
              </a:p>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Role, programs, achievements</a:t>
                </a:r>
              </a:p>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Interest in formalization/ expectations</a:t>
                </a:r>
              </a:p>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ability to act</a:t>
                </a:r>
              </a:p>
            </p:txBody>
          </p:sp>
        </p:grpSp>
      </p:grpSp>
      <p:grpSp>
        <p:nvGrpSpPr>
          <p:cNvPr id="20" name="Groupe 19">
            <a:extLst>
              <a:ext uri="{FF2B5EF4-FFF2-40B4-BE49-F238E27FC236}">
                <a16:creationId xmlns:a16="http://schemas.microsoft.com/office/drawing/2014/main" id="{1412DC28-2E95-D979-969C-88833A795ECF}"/>
              </a:ext>
            </a:extLst>
          </p:cNvPr>
          <p:cNvGrpSpPr/>
          <p:nvPr/>
        </p:nvGrpSpPr>
        <p:grpSpPr>
          <a:xfrm>
            <a:off x="6851335" y="1384295"/>
            <a:ext cx="4475531" cy="4648072"/>
            <a:chOff x="7012015" y="1353782"/>
            <a:chExt cx="4475531" cy="4648072"/>
          </a:xfrm>
          <a:solidFill>
            <a:schemeClr val="bg1"/>
          </a:solidFill>
        </p:grpSpPr>
        <p:grpSp>
          <p:nvGrpSpPr>
            <p:cNvPr id="6" name="Groupe 5">
              <a:extLst>
                <a:ext uri="{FF2B5EF4-FFF2-40B4-BE49-F238E27FC236}">
                  <a16:creationId xmlns:a16="http://schemas.microsoft.com/office/drawing/2014/main" id="{CEE1594C-C085-59A3-39F4-C3E314802A8F}"/>
                </a:ext>
              </a:extLst>
            </p:cNvPr>
            <p:cNvGrpSpPr/>
            <p:nvPr/>
          </p:nvGrpSpPr>
          <p:grpSpPr>
            <a:xfrm>
              <a:off x="7012015" y="2212783"/>
              <a:ext cx="4475531" cy="3789071"/>
              <a:chOff x="6904709" y="1532841"/>
              <a:chExt cx="4475531" cy="3789071"/>
            </a:xfrm>
            <a:grpFill/>
          </p:grpSpPr>
          <p:pic>
            <p:nvPicPr>
              <p:cNvPr id="7" name="Picture 6">
                <a:extLst>
                  <a:ext uri="{FF2B5EF4-FFF2-40B4-BE49-F238E27FC236}">
                    <a16:creationId xmlns:a16="http://schemas.microsoft.com/office/drawing/2014/main" id="{5A9D1896-D9DA-432F-A63A-5E2C77B03039}"/>
                  </a:ext>
                </a:extLst>
              </p:cNvPr>
              <p:cNvPicPr/>
              <p:nvPr/>
            </p:nvPicPr>
            <p:blipFill rotWithShape="1">
              <a:blip r:embed="rId7" cstate="print">
                <a:extLst>
                  <a:ext uri="{28A0092B-C50C-407E-A947-70E740481C1C}">
                    <a14:useLocalDpi xmlns:a14="http://schemas.microsoft.com/office/drawing/2010/main" val="0"/>
                  </a:ext>
                </a:extLst>
              </a:blip>
              <a:srcRect l="20667" t="6126" r="21010" b="6092"/>
              <a:stretch/>
            </p:blipFill>
            <p:spPr bwMode="auto">
              <a:xfrm>
                <a:off x="6904709" y="1532841"/>
                <a:ext cx="4475531" cy="3789071"/>
              </a:xfrm>
              <a:prstGeom prst="rect">
                <a:avLst/>
              </a:prstGeom>
              <a:grpFill/>
              <a:effectLst/>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3FB22301-8D29-AD44-26C9-0033358D45A7}"/>
                  </a:ext>
                </a:extLst>
              </p:cNvPr>
              <p:cNvSpPr txBox="1"/>
              <p:nvPr/>
            </p:nvSpPr>
            <p:spPr>
              <a:xfrm>
                <a:off x="8005864" y="4815191"/>
                <a:ext cx="3073940" cy="400110"/>
              </a:xfrm>
              <a:prstGeom prst="rect">
                <a:avLst/>
              </a:prstGeom>
              <a:grp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Interest / involvement</a:t>
                </a:r>
              </a:p>
            </p:txBody>
          </p:sp>
          <p:sp>
            <p:nvSpPr>
              <p:cNvPr id="8" name="ZoneTexte 7">
                <a:extLst>
                  <a:ext uri="{FF2B5EF4-FFF2-40B4-BE49-F238E27FC236}">
                    <a16:creationId xmlns:a16="http://schemas.microsoft.com/office/drawing/2014/main" id="{2E827CE2-ADFD-6D43-E134-8A5CDA61BBA2}"/>
                  </a:ext>
                </a:extLst>
              </p:cNvPr>
              <p:cNvSpPr txBox="1"/>
              <p:nvPr/>
            </p:nvSpPr>
            <p:spPr>
              <a:xfrm rot="16200000">
                <a:off x="5800150" y="3394281"/>
                <a:ext cx="2983149" cy="40011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Ability / Influence</a:t>
                </a:r>
              </a:p>
            </p:txBody>
          </p:sp>
        </p:grpSp>
        <p:sp>
          <p:nvSpPr>
            <p:cNvPr id="26" name="ZoneTexte 25">
              <a:extLst>
                <a:ext uri="{FF2B5EF4-FFF2-40B4-BE49-F238E27FC236}">
                  <a16:creationId xmlns:a16="http://schemas.microsoft.com/office/drawing/2014/main" id="{9B4DE950-9DB0-E52B-77D1-2CAD32ACCB08}"/>
                </a:ext>
              </a:extLst>
            </p:cNvPr>
            <p:cNvSpPr txBox="1"/>
            <p:nvPr/>
          </p:nvSpPr>
          <p:spPr>
            <a:xfrm>
              <a:off x="7746224" y="1353782"/>
              <a:ext cx="3668064" cy="707886"/>
            </a:xfrm>
            <a:prstGeom prst="rect">
              <a:avLst/>
            </a:prstGeom>
            <a:grp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Step 3 Positioning the actors</a:t>
              </a:r>
            </a:p>
          </p:txBody>
        </p:sp>
      </p:grpSp>
    </p:spTree>
    <p:custDataLst>
      <p:tags r:id="rId1"/>
    </p:custDataLst>
    <p:extLst>
      <p:ext uri="{BB962C8B-B14F-4D97-AF65-F5344CB8AC3E}">
        <p14:creationId xmlns:p14="http://schemas.microsoft.com/office/powerpoint/2010/main" val="13355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321384" y="198038"/>
            <a:ext cx="5444021" cy="1044551"/>
          </a:xfrm>
        </p:spPr>
        <p:txBody>
          <a:bodyPr>
            <a:normAutofit/>
          </a:bodyPr>
          <a:lstStyle/>
          <a:p>
            <a:r>
              <a:rPr lang="en" sz="2800" dirty="0"/>
              <a:t>Coordination</a:t>
            </a:r>
          </a:p>
        </p:txBody>
      </p:sp>
      <p:sp>
        <p:nvSpPr>
          <p:cNvPr id="5" name="Content Placeholder 4">
            <a:extLst>
              <a:ext uri="{FF2B5EF4-FFF2-40B4-BE49-F238E27FC236}">
                <a16:creationId xmlns:a16="http://schemas.microsoft.com/office/drawing/2014/main" id="{B530652D-10A8-40C3-962A-647BDBEC70E2}"/>
              </a:ext>
            </a:extLst>
          </p:cNvPr>
          <p:cNvSpPr>
            <a:spLocks noGrp="1"/>
          </p:cNvSpPr>
          <p:nvPr>
            <p:ph idx="1"/>
          </p:nvPr>
        </p:nvSpPr>
        <p:spPr>
          <a:xfrm>
            <a:off x="90388" y="1318786"/>
            <a:ext cx="5849489" cy="742882"/>
          </a:xfrm>
        </p:spPr>
        <p:txBody>
          <a:bodyPr>
            <a:noAutofit/>
          </a:bodyPr>
          <a:lstStyle/>
          <a:p>
            <a:pPr marL="0" indent="0">
              <a:lnSpc>
                <a:spcPct val="100000"/>
              </a:lnSpc>
              <a:spcBef>
                <a:spcPts val="600"/>
              </a:spcBef>
              <a:buFont typeface="Arial" panose="020B0604020202020204" pitchFamily="34" charset="0"/>
              <a:buNone/>
            </a:pPr>
            <a:r>
              <a:rPr lang="en" sz="1800" b="1" dirty="0"/>
              <a:t>Step 1 </a:t>
            </a:r>
            <a:r>
              <a:rPr lang="en" sz="1800" dirty="0"/>
              <a:t>: Identify existing partnerships between actors</a:t>
            </a:r>
          </a:p>
        </p:txBody>
      </p:sp>
      <p:sp>
        <p:nvSpPr>
          <p:cNvPr id="19" name="Rectangle 1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949CBA7F-CE9D-758F-8792-94F8E6F34167}"/>
              </a:ext>
            </a:extLst>
          </p:cNvPr>
          <p:cNvSpPr txBox="1"/>
          <p:nvPr/>
        </p:nvSpPr>
        <p:spPr>
          <a:xfrm>
            <a:off x="90388" y="2146651"/>
            <a:ext cx="6094378" cy="2031325"/>
          </a:xfrm>
          <a:prstGeom prst="rect">
            <a:avLst/>
          </a:prstGeom>
          <a:noFill/>
        </p:spPr>
        <p:txBody>
          <a:bodyPr wrap="square">
            <a:spAutoFit/>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black"/>
                </a:solidFill>
                <a:effectLst/>
                <a:uLnTx/>
                <a:uFillTx/>
                <a:latin typeface="Calibri" panose="020F0502020204030204"/>
                <a:ea typeface="+mn-ea"/>
                <a:cs typeface="Arial" charset="0"/>
              </a:rPr>
              <a:t>Step 2 </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 For existing partnerships, if possible describe</a:t>
            </a:r>
          </a:p>
          <a:p>
            <a:pPr marL="1168400" marR="0" lvl="2" indent="-2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the institutional framework</a:t>
            </a:r>
          </a:p>
          <a:p>
            <a:pPr marL="1168400" marR="0" lvl="2" indent="-2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operational methods: actors involved; their responsibilities</a:t>
            </a:r>
          </a:p>
          <a:p>
            <a:pPr marL="1168400" marR="0" lvl="2" indent="-2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involvement or consultation of social partners and (if relevant) informal economy organizations concerned;</a:t>
            </a:r>
          </a:p>
        </p:txBody>
      </p:sp>
      <p:sp>
        <p:nvSpPr>
          <p:cNvPr id="31" name="ZoneTexte 30">
            <a:extLst>
              <a:ext uri="{FF2B5EF4-FFF2-40B4-BE49-F238E27FC236}">
                <a16:creationId xmlns:a16="http://schemas.microsoft.com/office/drawing/2014/main" id="{70ED2BDD-7B7E-9CA9-CE86-4C9E56DA8224}"/>
              </a:ext>
            </a:extLst>
          </p:cNvPr>
          <p:cNvSpPr txBox="1"/>
          <p:nvPr/>
        </p:nvSpPr>
        <p:spPr>
          <a:xfrm>
            <a:off x="70882" y="4955618"/>
            <a:ext cx="6094378" cy="923330"/>
          </a:xfrm>
          <a:prstGeom prst="rect">
            <a:avLst/>
          </a:prstGeom>
          <a:noFill/>
        </p:spPr>
        <p:txBody>
          <a:bodyPr wrap="square">
            <a:spAutoFit/>
          </a:bodyPr>
          <a:lstStyle/>
          <a:p>
            <a:pPr marL="895350" marR="0" lvl="0" indent="-895350" algn="l" defTabSz="914400" rtl="0" eaLnBrk="1" fontAlgn="auto" latinLnBrk="0" hangingPunct="1">
              <a:lnSpc>
                <a:spcPct val="100000"/>
              </a:lnSpc>
              <a:spcBef>
                <a:spcPts val="600"/>
              </a:spcBef>
              <a:spcAft>
                <a:spcPts val="0"/>
              </a:spcAft>
              <a:buClrTx/>
              <a:buSzTx/>
              <a:buFontTx/>
              <a:buNone/>
              <a:tabLst/>
              <a:defRPr/>
            </a:pPr>
            <a:r>
              <a:rPr kumimoji="0" lang="en" sz="1800" b="1" i="0" u="none" strike="noStrike" kern="1200" cap="none" spc="0" normalizeH="0" baseline="0" noProof="0" dirty="0">
                <a:ln>
                  <a:noFill/>
                </a:ln>
                <a:solidFill>
                  <a:prstClr val="black"/>
                </a:solidFill>
                <a:effectLst/>
                <a:uLnTx/>
                <a:uFillTx/>
                <a:latin typeface="Calibri" panose="020F0502020204030204"/>
                <a:ea typeface="+mn-ea"/>
                <a:cs typeface="Arial" charset="0"/>
              </a:rPr>
              <a:t>Step 4</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 Identify factors in the current institutional framework that represent constraints and barriers to effective coordination &amp; opportunities to fill these gaps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cxnSp>
        <p:nvCxnSpPr>
          <p:cNvPr id="9" name="Connecteur droit 8">
            <a:extLst>
              <a:ext uri="{FF2B5EF4-FFF2-40B4-BE49-F238E27FC236}">
                <a16:creationId xmlns:a16="http://schemas.microsoft.com/office/drawing/2014/main" id="{983F466F-9B3B-290E-F39C-7A148F372A70}"/>
              </a:ext>
            </a:extLst>
          </p:cNvPr>
          <p:cNvCxnSpPr/>
          <p:nvPr/>
        </p:nvCxnSpPr>
        <p:spPr>
          <a:xfrm>
            <a:off x="983432" y="1772816"/>
            <a:ext cx="9767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BA15CB7F-7E65-27B6-CE33-FD7E3EDB5F46}"/>
              </a:ext>
            </a:extLst>
          </p:cNvPr>
          <p:cNvGrpSpPr/>
          <p:nvPr/>
        </p:nvGrpSpPr>
        <p:grpSpPr>
          <a:xfrm>
            <a:off x="99424" y="4150002"/>
            <a:ext cx="6016504" cy="646331"/>
            <a:chOff x="99424" y="4150002"/>
            <a:chExt cx="6016504" cy="646331"/>
          </a:xfrm>
        </p:grpSpPr>
        <p:sp>
          <p:nvSpPr>
            <p:cNvPr id="33" name="ZoneTexte 32">
              <a:extLst>
                <a:ext uri="{FF2B5EF4-FFF2-40B4-BE49-F238E27FC236}">
                  <a16:creationId xmlns:a16="http://schemas.microsoft.com/office/drawing/2014/main" id="{2343A88F-AB5A-84F8-E93F-CA8668DC46C1}"/>
                </a:ext>
              </a:extLst>
            </p:cNvPr>
            <p:cNvSpPr txBox="1"/>
            <p:nvPr/>
          </p:nvSpPr>
          <p:spPr>
            <a:xfrm>
              <a:off x="99424" y="4150002"/>
              <a:ext cx="6016504" cy="646331"/>
            </a:xfrm>
            <a:prstGeom prst="rect">
              <a:avLst/>
            </a:prstGeom>
            <a:noFill/>
          </p:spPr>
          <p:txBody>
            <a:bodyPr wrap="square">
              <a:spAutoFit/>
            </a:bodyPr>
            <a:lstStyle/>
            <a:p>
              <a:pPr marL="893763" marR="0" lvl="0" indent="-893763" algn="l" defTabSz="914400" rtl="0" eaLnBrk="1" fontAlgn="auto" latinLnBrk="0" hangingPunct="1">
                <a:lnSpc>
                  <a:spcPct val="100000"/>
                </a:lnSpc>
                <a:spcBef>
                  <a:spcPts val="600"/>
                </a:spcBef>
                <a:spcAft>
                  <a:spcPts val="0"/>
                </a:spcAft>
                <a:buClrTx/>
                <a:buSzTx/>
                <a:buFontTx/>
                <a:buNone/>
                <a:tabLst/>
                <a:defRPr/>
              </a:pPr>
              <a:r>
                <a:rPr kumimoji="0" lang="en" sz="1800" b="1" i="0" u="none" strike="noStrike" kern="1200" cap="none" spc="0" normalizeH="0" baseline="0" noProof="0" dirty="0">
                  <a:ln>
                    <a:noFill/>
                  </a:ln>
                  <a:solidFill>
                    <a:prstClr val="black"/>
                  </a:solidFill>
                  <a:effectLst/>
                  <a:uLnTx/>
                  <a:uFillTx/>
                  <a:latin typeface="Calibri" panose="020F0502020204030204"/>
                  <a:ea typeface="+mn-ea"/>
                  <a:cs typeface="Arial" charset="0"/>
                </a:rPr>
                <a:t>Step 3 </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Arial" charset="0"/>
                </a:rPr>
                <a:t>: Identify potential partnerships (indicate in dotted line) </a:t>
              </a:r>
            </a:p>
          </p:txBody>
        </p:sp>
        <p:cxnSp>
          <p:nvCxnSpPr>
            <p:cNvPr id="27" name="Connecteur droit 26">
              <a:extLst>
                <a:ext uri="{FF2B5EF4-FFF2-40B4-BE49-F238E27FC236}">
                  <a16:creationId xmlns:a16="http://schemas.microsoft.com/office/drawing/2014/main" id="{4695A16E-EBF3-4D6B-073E-51A15515E081}"/>
                </a:ext>
              </a:extLst>
            </p:cNvPr>
            <p:cNvCxnSpPr/>
            <p:nvPr/>
          </p:nvCxnSpPr>
          <p:spPr>
            <a:xfrm>
              <a:off x="2160834" y="4643120"/>
              <a:ext cx="97674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0" name="Groupe 39">
            <a:extLst>
              <a:ext uri="{FF2B5EF4-FFF2-40B4-BE49-F238E27FC236}">
                <a16:creationId xmlns:a16="http://schemas.microsoft.com/office/drawing/2014/main" id="{6C153F9D-54A0-C584-6CBD-0832B3417AC3}"/>
              </a:ext>
            </a:extLst>
          </p:cNvPr>
          <p:cNvGrpSpPr/>
          <p:nvPr/>
        </p:nvGrpSpPr>
        <p:grpSpPr>
          <a:xfrm>
            <a:off x="6893337" y="1318786"/>
            <a:ext cx="4475531" cy="4648072"/>
            <a:chOff x="6690094" y="1318786"/>
            <a:chExt cx="4475531" cy="4648072"/>
          </a:xfrm>
        </p:grpSpPr>
        <p:grpSp>
          <p:nvGrpSpPr>
            <p:cNvPr id="20" name="Groupe 19">
              <a:extLst>
                <a:ext uri="{FF2B5EF4-FFF2-40B4-BE49-F238E27FC236}">
                  <a16:creationId xmlns:a16="http://schemas.microsoft.com/office/drawing/2014/main" id="{1412DC28-2E95-D979-969C-88833A795ECF}"/>
                </a:ext>
              </a:extLst>
            </p:cNvPr>
            <p:cNvGrpSpPr/>
            <p:nvPr/>
          </p:nvGrpSpPr>
          <p:grpSpPr>
            <a:xfrm>
              <a:off x="6690094" y="1318786"/>
              <a:ext cx="4475531" cy="4648072"/>
              <a:chOff x="7012015" y="1353782"/>
              <a:chExt cx="4475531" cy="4648072"/>
            </a:xfrm>
          </p:grpSpPr>
          <p:grpSp>
            <p:nvGrpSpPr>
              <p:cNvPr id="6" name="Groupe 5">
                <a:extLst>
                  <a:ext uri="{FF2B5EF4-FFF2-40B4-BE49-F238E27FC236}">
                    <a16:creationId xmlns:a16="http://schemas.microsoft.com/office/drawing/2014/main" id="{CEE1594C-C085-59A3-39F4-C3E314802A8F}"/>
                  </a:ext>
                </a:extLst>
              </p:cNvPr>
              <p:cNvGrpSpPr/>
              <p:nvPr/>
            </p:nvGrpSpPr>
            <p:grpSpPr>
              <a:xfrm>
                <a:off x="7012015" y="2212783"/>
                <a:ext cx="4475531" cy="3789071"/>
                <a:chOff x="6904709" y="1532841"/>
                <a:chExt cx="4475531" cy="3789071"/>
              </a:xfrm>
            </p:grpSpPr>
            <p:pic>
              <p:nvPicPr>
                <p:cNvPr id="7" name="Picture 6">
                  <a:extLst>
                    <a:ext uri="{FF2B5EF4-FFF2-40B4-BE49-F238E27FC236}">
                      <a16:creationId xmlns:a16="http://schemas.microsoft.com/office/drawing/2014/main" id="{5A9D1896-D9DA-432F-A63A-5E2C77B03039}"/>
                    </a:ext>
                  </a:extLst>
                </p:cNvPr>
                <p:cNvPicPr/>
                <p:nvPr/>
              </p:nvPicPr>
              <p:blipFill rotWithShape="1">
                <a:blip r:embed="rId4" cstate="print">
                  <a:extLst>
                    <a:ext uri="{28A0092B-C50C-407E-A947-70E740481C1C}">
                      <a14:useLocalDpi xmlns:a14="http://schemas.microsoft.com/office/drawing/2010/main" val="0"/>
                    </a:ext>
                  </a:extLst>
                </a:blip>
                <a:srcRect l="20667" t="6126" r="21010" b="6092"/>
                <a:stretch/>
              </p:blipFill>
              <p:spPr bwMode="auto">
                <a:xfrm>
                  <a:off x="6904709" y="1532841"/>
                  <a:ext cx="4475531" cy="3789071"/>
                </a:xfrm>
                <a:prstGeom prst="rect">
                  <a:avLst/>
                </a:prstGeom>
                <a:effectLst/>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3FB22301-8D29-AD44-26C9-0033358D45A7}"/>
                    </a:ext>
                  </a:extLst>
                </p:cNvPr>
                <p:cNvSpPr txBox="1"/>
                <p:nvPr/>
              </p:nvSpPr>
              <p:spPr>
                <a:xfrm>
                  <a:off x="8005864" y="4815191"/>
                  <a:ext cx="3073940" cy="400110"/>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Interest / involvement</a:t>
                  </a:r>
                </a:p>
              </p:txBody>
            </p:sp>
            <p:sp>
              <p:nvSpPr>
                <p:cNvPr id="8" name="ZoneTexte 7">
                  <a:extLst>
                    <a:ext uri="{FF2B5EF4-FFF2-40B4-BE49-F238E27FC236}">
                      <a16:creationId xmlns:a16="http://schemas.microsoft.com/office/drawing/2014/main" id="{2E827CE2-ADFD-6D43-E134-8A5CDA61BBA2}"/>
                    </a:ext>
                  </a:extLst>
                </p:cNvPr>
                <p:cNvSpPr txBox="1"/>
                <p:nvPr/>
              </p:nvSpPr>
              <p:spPr>
                <a:xfrm rot="16200000">
                  <a:off x="5800150" y="3394281"/>
                  <a:ext cx="298314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Ability / Influence</a:t>
                  </a:r>
                </a:p>
              </p:txBody>
            </p:sp>
          </p:grpSp>
          <p:sp>
            <p:nvSpPr>
              <p:cNvPr id="26" name="ZoneTexte 25">
                <a:extLst>
                  <a:ext uri="{FF2B5EF4-FFF2-40B4-BE49-F238E27FC236}">
                    <a16:creationId xmlns:a16="http://schemas.microsoft.com/office/drawing/2014/main" id="{9B4DE950-9DB0-E52B-77D1-2CAD32ACCB08}"/>
                  </a:ext>
                </a:extLst>
              </p:cNvPr>
              <p:cNvSpPr txBox="1"/>
              <p:nvPr/>
            </p:nvSpPr>
            <p:spPr>
              <a:xfrm>
                <a:off x="7898860" y="1353782"/>
                <a:ext cx="3515427" cy="707886"/>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Step 1 – Identify existing partnerships</a:t>
                </a:r>
              </a:p>
            </p:txBody>
          </p:sp>
        </p:grpSp>
        <p:cxnSp>
          <p:nvCxnSpPr>
            <p:cNvPr id="28" name="Connecteur droit 27">
              <a:extLst>
                <a:ext uri="{FF2B5EF4-FFF2-40B4-BE49-F238E27FC236}">
                  <a16:creationId xmlns:a16="http://schemas.microsoft.com/office/drawing/2014/main" id="{83F59E6D-1D78-33F5-70FE-76696087D9A0}"/>
                </a:ext>
              </a:extLst>
            </p:cNvPr>
            <p:cNvCxnSpPr>
              <a:cxnSpLocks/>
            </p:cNvCxnSpPr>
            <p:nvPr/>
          </p:nvCxnSpPr>
          <p:spPr>
            <a:xfrm>
              <a:off x="8865822" y="4270496"/>
              <a:ext cx="593374" cy="2541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488DBB2A-5457-524E-150A-2FA61D15184D}"/>
                </a:ext>
              </a:extLst>
            </p:cNvPr>
            <p:cNvSpPr/>
            <p:nvPr/>
          </p:nvSpPr>
          <p:spPr>
            <a:xfrm>
              <a:off x="8190208" y="3953883"/>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80CBDFEC-05AF-0E01-0DD2-EC8BB08960DB}"/>
                </a:ext>
              </a:extLst>
            </p:cNvPr>
            <p:cNvSpPr/>
            <p:nvPr/>
          </p:nvSpPr>
          <p:spPr>
            <a:xfrm>
              <a:off x="9978776" y="3248164"/>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59A8E6B8-0918-9A51-6912-AC191B4C4528}"/>
                </a:ext>
              </a:extLst>
            </p:cNvPr>
            <p:cNvSpPr/>
            <p:nvPr/>
          </p:nvSpPr>
          <p:spPr>
            <a:xfrm>
              <a:off x="9491674" y="4421611"/>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B5F9171A-42DE-0216-A974-6D4195054337}"/>
                </a:ext>
              </a:extLst>
            </p:cNvPr>
            <p:cNvSpPr/>
            <p:nvPr/>
          </p:nvSpPr>
          <p:spPr>
            <a:xfrm>
              <a:off x="9542308" y="2736006"/>
              <a:ext cx="579120" cy="570798"/>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01764D9C-F812-E108-AC7F-B2F48088D5E8}"/>
                </a:ext>
              </a:extLst>
            </p:cNvPr>
            <p:cNvSpPr/>
            <p:nvPr/>
          </p:nvSpPr>
          <p:spPr>
            <a:xfrm>
              <a:off x="8638299" y="3342814"/>
              <a:ext cx="400111" cy="459954"/>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7AD55864-BCC3-E57D-3DE9-C58F8B27E320}"/>
                </a:ext>
              </a:extLst>
            </p:cNvPr>
            <p:cNvSpPr/>
            <p:nvPr/>
          </p:nvSpPr>
          <p:spPr>
            <a:xfrm>
              <a:off x="7916146" y="2967423"/>
              <a:ext cx="400111" cy="459954"/>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FC84B7EE-D47D-DD08-8A82-A028080FBAE8}"/>
                </a:ext>
              </a:extLst>
            </p:cNvPr>
            <p:cNvSpPr/>
            <p:nvPr/>
          </p:nvSpPr>
          <p:spPr>
            <a:xfrm>
              <a:off x="9283351" y="3286668"/>
              <a:ext cx="400111" cy="45995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373614C1-7BB1-405C-4AE1-FBB0E8B4E3AF}"/>
                </a:ext>
              </a:extLst>
            </p:cNvPr>
            <p:cNvSpPr/>
            <p:nvPr/>
          </p:nvSpPr>
          <p:spPr>
            <a:xfrm>
              <a:off x="10098621" y="3898788"/>
              <a:ext cx="400111" cy="45995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e 58">
            <a:extLst>
              <a:ext uri="{FF2B5EF4-FFF2-40B4-BE49-F238E27FC236}">
                <a16:creationId xmlns:a16="http://schemas.microsoft.com/office/drawing/2014/main" id="{CF4C5196-BDAB-0350-4B91-868B74996357}"/>
              </a:ext>
            </a:extLst>
          </p:cNvPr>
          <p:cNvGrpSpPr/>
          <p:nvPr/>
        </p:nvGrpSpPr>
        <p:grpSpPr>
          <a:xfrm>
            <a:off x="6893337" y="1318786"/>
            <a:ext cx="4475531" cy="4648072"/>
            <a:chOff x="6893337" y="1318786"/>
            <a:chExt cx="4475531" cy="4648072"/>
          </a:xfrm>
        </p:grpSpPr>
        <p:grpSp>
          <p:nvGrpSpPr>
            <p:cNvPr id="41" name="Groupe 40">
              <a:extLst>
                <a:ext uri="{FF2B5EF4-FFF2-40B4-BE49-F238E27FC236}">
                  <a16:creationId xmlns:a16="http://schemas.microsoft.com/office/drawing/2014/main" id="{D3966792-4E77-E0BC-290B-69227E59FAB4}"/>
                </a:ext>
              </a:extLst>
            </p:cNvPr>
            <p:cNvGrpSpPr/>
            <p:nvPr/>
          </p:nvGrpSpPr>
          <p:grpSpPr>
            <a:xfrm>
              <a:off x="6893337" y="1318786"/>
              <a:ext cx="4475531" cy="4648072"/>
              <a:chOff x="6690094" y="1318786"/>
              <a:chExt cx="4475531" cy="4648072"/>
            </a:xfrm>
          </p:grpSpPr>
          <p:grpSp>
            <p:nvGrpSpPr>
              <p:cNvPr id="42" name="Groupe 41">
                <a:extLst>
                  <a:ext uri="{FF2B5EF4-FFF2-40B4-BE49-F238E27FC236}">
                    <a16:creationId xmlns:a16="http://schemas.microsoft.com/office/drawing/2014/main" id="{9C784A88-D9EE-7FE6-2A72-A91BEF6F40F4}"/>
                  </a:ext>
                </a:extLst>
              </p:cNvPr>
              <p:cNvGrpSpPr/>
              <p:nvPr/>
            </p:nvGrpSpPr>
            <p:grpSpPr>
              <a:xfrm>
                <a:off x="6690094" y="1318786"/>
                <a:ext cx="4475531" cy="4648072"/>
                <a:chOff x="7012015" y="1353782"/>
                <a:chExt cx="4475531" cy="4648072"/>
              </a:xfrm>
            </p:grpSpPr>
            <p:grpSp>
              <p:nvGrpSpPr>
                <p:cNvPr id="52" name="Groupe 51">
                  <a:extLst>
                    <a:ext uri="{FF2B5EF4-FFF2-40B4-BE49-F238E27FC236}">
                      <a16:creationId xmlns:a16="http://schemas.microsoft.com/office/drawing/2014/main" id="{93B4A21F-D0B1-84BF-2656-BAC6EE5F1533}"/>
                    </a:ext>
                  </a:extLst>
                </p:cNvPr>
                <p:cNvGrpSpPr/>
                <p:nvPr/>
              </p:nvGrpSpPr>
              <p:grpSpPr>
                <a:xfrm>
                  <a:off x="7012015" y="2212783"/>
                  <a:ext cx="4475531" cy="3789071"/>
                  <a:chOff x="6904709" y="1532841"/>
                  <a:chExt cx="4475531" cy="3789071"/>
                </a:xfrm>
              </p:grpSpPr>
              <p:pic>
                <p:nvPicPr>
                  <p:cNvPr id="54" name="Picture 6">
                    <a:extLst>
                      <a:ext uri="{FF2B5EF4-FFF2-40B4-BE49-F238E27FC236}">
                        <a16:creationId xmlns:a16="http://schemas.microsoft.com/office/drawing/2014/main" id="{707BF415-C5B2-FCC9-C906-A9C250269EBE}"/>
                      </a:ext>
                    </a:extLst>
                  </p:cNvPr>
                  <p:cNvPicPr/>
                  <p:nvPr/>
                </p:nvPicPr>
                <p:blipFill rotWithShape="1">
                  <a:blip r:embed="rId4" cstate="print">
                    <a:extLst>
                      <a:ext uri="{28A0092B-C50C-407E-A947-70E740481C1C}">
                        <a14:useLocalDpi xmlns:a14="http://schemas.microsoft.com/office/drawing/2010/main" val="0"/>
                      </a:ext>
                    </a:extLst>
                  </a:blip>
                  <a:srcRect l="20667" t="6126" r="21010" b="6092"/>
                  <a:stretch/>
                </p:blipFill>
                <p:spPr bwMode="auto">
                  <a:xfrm>
                    <a:off x="6904709" y="1532841"/>
                    <a:ext cx="4475531" cy="3789071"/>
                  </a:xfrm>
                  <a:prstGeom prst="rect">
                    <a:avLst/>
                  </a:prstGeom>
                  <a:effectLst/>
                  <a:extLst>
                    <a:ext uri="{53640926-AAD7-44D8-BBD7-CCE9431645EC}">
                      <a14:shadowObscured xmlns:a14="http://schemas.microsoft.com/office/drawing/2010/main"/>
                    </a:ext>
                  </a:extLst>
                </p:spPr>
              </p:pic>
              <p:sp>
                <p:nvSpPr>
                  <p:cNvPr id="55" name="ZoneTexte 54">
                    <a:extLst>
                      <a:ext uri="{FF2B5EF4-FFF2-40B4-BE49-F238E27FC236}">
                        <a16:creationId xmlns:a16="http://schemas.microsoft.com/office/drawing/2014/main" id="{3DBA112D-BDE7-16F3-6A39-70A601C337E2}"/>
                      </a:ext>
                    </a:extLst>
                  </p:cNvPr>
                  <p:cNvSpPr txBox="1"/>
                  <p:nvPr/>
                </p:nvSpPr>
                <p:spPr>
                  <a:xfrm>
                    <a:off x="8005864" y="4815191"/>
                    <a:ext cx="3073940" cy="400110"/>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Interest / involvement</a:t>
                    </a:r>
                  </a:p>
                </p:txBody>
              </p:sp>
              <p:sp>
                <p:nvSpPr>
                  <p:cNvPr id="56" name="ZoneTexte 55">
                    <a:extLst>
                      <a:ext uri="{FF2B5EF4-FFF2-40B4-BE49-F238E27FC236}">
                        <a16:creationId xmlns:a16="http://schemas.microsoft.com/office/drawing/2014/main" id="{B776004E-E191-DCC7-41C4-D6691418BF50}"/>
                      </a:ext>
                    </a:extLst>
                  </p:cNvPr>
                  <p:cNvSpPr txBox="1"/>
                  <p:nvPr/>
                </p:nvSpPr>
                <p:spPr>
                  <a:xfrm rot="16200000">
                    <a:off x="5800150" y="3394281"/>
                    <a:ext cx="298314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Ability / Influence</a:t>
                    </a:r>
                  </a:p>
                </p:txBody>
              </p:sp>
            </p:grpSp>
            <p:sp>
              <p:nvSpPr>
                <p:cNvPr id="53" name="ZoneTexte 52">
                  <a:extLst>
                    <a:ext uri="{FF2B5EF4-FFF2-40B4-BE49-F238E27FC236}">
                      <a16:creationId xmlns:a16="http://schemas.microsoft.com/office/drawing/2014/main" id="{7BAB5DC2-88D8-CACE-0E77-BA2BECA577FB}"/>
                    </a:ext>
                  </a:extLst>
                </p:cNvPr>
                <p:cNvSpPr txBox="1"/>
                <p:nvPr/>
              </p:nvSpPr>
              <p:spPr>
                <a:xfrm>
                  <a:off x="7898860" y="1353782"/>
                  <a:ext cx="3515427" cy="707886"/>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Step 2 – Qualify existing partnerships</a:t>
                  </a:r>
                </a:p>
              </p:txBody>
            </p:sp>
          </p:grpSp>
          <p:cxnSp>
            <p:nvCxnSpPr>
              <p:cNvPr id="43" name="Connecteur droit 42">
                <a:extLst>
                  <a:ext uri="{FF2B5EF4-FFF2-40B4-BE49-F238E27FC236}">
                    <a16:creationId xmlns:a16="http://schemas.microsoft.com/office/drawing/2014/main" id="{DF98448A-B0BC-EBDF-E3D6-44AF988A727A}"/>
                  </a:ext>
                </a:extLst>
              </p:cNvPr>
              <p:cNvCxnSpPr>
                <a:cxnSpLocks/>
              </p:cNvCxnSpPr>
              <p:nvPr/>
            </p:nvCxnSpPr>
            <p:spPr>
              <a:xfrm>
                <a:off x="8865822" y="4270496"/>
                <a:ext cx="593374" cy="2541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Ellipse 43">
                <a:extLst>
                  <a:ext uri="{FF2B5EF4-FFF2-40B4-BE49-F238E27FC236}">
                    <a16:creationId xmlns:a16="http://schemas.microsoft.com/office/drawing/2014/main" id="{8CD5795B-4E92-65BB-AE96-202BB6CD1B62}"/>
                  </a:ext>
                </a:extLst>
              </p:cNvPr>
              <p:cNvSpPr/>
              <p:nvPr/>
            </p:nvSpPr>
            <p:spPr>
              <a:xfrm>
                <a:off x="8190208" y="3953883"/>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D65AC958-8932-0E92-4C8E-E8CDF5AE027E}"/>
                  </a:ext>
                </a:extLst>
              </p:cNvPr>
              <p:cNvSpPr/>
              <p:nvPr/>
            </p:nvSpPr>
            <p:spPr>
              <a:xfrm>
                <a:off x="9978776" y="3248164"/>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Ellipse 45">
                <a:extLst>
                  <a:ext uri="{FF2B5EF4-FFF2-40B4-BE49-F238E27FC236}">
                    <a16:creationId xmlns:a16="http://schemas.microsoft.com/office/drawing/2014/main" id="{79B71CBF-6F98-3750-9C51-CC9D2C47AE9B}"/>
                  </a:ext>
                </a:extLst>
              </p:cNvPr>
              <p:cNvSpPr/>
              <p:nvPr/>
            </p:nvSpPr>
            <p:spPr>
              <a:xfrm>
                <a:off x="9491674" y="4421611"/>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Ellipse 46">
                <a:extLst>
                  <a:ext uri="{FF2B5EF4-FFF2-40B4-BE49-F238E27FC236}">
                    <a16:creationId xmlns:a16="http://schemas.microsoft.com/office/drawing/2014/main" id="{7CA11768-5AF5-0794-67E6-CBB48A390745}"/>
                  </a:ext>
                </a:extLst>
              </p:cNvPr>
              <p:cNvSpPr/>
              <p:nvPr/>
            </p:nvSpPr>
            <p:spPr>
              <a:xfrm>
                <a:off x="9542308" y="2736006"/>
                <a:ext cx="579120" cy="570798"/>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Ellipse 47">
                <a:extLst>
                  <a:ext uri="{FF2B5EF4-FFF2-40B4-BE49-F238E27FC236}">
                    <a16:creationId xmlns:a16="http://schemas.microsoft.com/office/drawing/2014/main" id="{62AA142B-1ECB-712F-1D06-EB4FD83608AA}"/>
                  </a:ext>
                </a:extLst>
              </p:cNvPr>
              <p:cNvSpPr/>
              <p:nvPr/>
            </p:nvSpPr>
            <p:spPr>
              <a:xfrm>
                <a:off x="8638299" y="3342814"/>
                <a:ext cx="400111" cy="459954"/>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llipse 48">
                <a:extLst>
                  <a:ext uri="{FF2B5EF4-FFF2-40B4-BE49-F238E27FC236}">
                    <a16:creationId xmlns:a16="http://schemas.microsoft.com/office/drawing/2014/main" id="{51A5D873-D161-788D-E9EE-80BBB88508E0}"/>
                  </a:ext>
                </a:extLst>
              </p:cNvPr>
              <p:cNvSpPr/>
              <p:nvPr/>
            </p:nvSpPr>
            <p:spPr>
              <a:xfrm>
                <a:off x="7916146" y="2967423"/>
                <a:ext cx="400111" cy="459954"/>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llipse 49">
                <a:extLst>
                  <a:ext uri="{FF2B5EF4-FFF2-40B4-BE49-F238E27FC236}">
                    <a16:creationId xmlns:a16="http://schemas.microsoft.com/office/drawing/2014/main" id="{EF27E045-A6C8-47F7-986E-BDD002F287FD}"/>
                  </a:ext>
                </a:extLst>
              </p:cNvPr>
              <p:cNvSpPr/>
              <p:nvPr/>
            </p:nvSpPr>
            <p:spPr>
              <a:xfrm>
                <a:off x="9283351" y="3286668"/>
                <a:ext cx="400111" cy="45995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Ellipse 50">
                <a:extLst>
                  <a:ext uri="{FF2B5EF4-FFF2-40B4-BE49-F238E27FC236}">
                    <a16:creationId xmlns:a16="http://schemas.microsoft.com/office/drawing/2014/main" id="{0033738B-8145-3774-E04F-4B91ACF47258}"/>
                  </a:ext>
                </a:extLst>
              </p:cNvPr>
              <p:cNvSpPr/>
              <p:nvPr/>
            </p:nvSpPr>
            <p:spPr>
              <a:xfrm>
                <a:off x="10098621" y="3898788"/>
                <a:ext cx="400111" cy="45995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7" name="Image 56" descr="Une image contenant texte, stationnaire, enveloppe, boîtier&#10;&#10;Description générée automatiquement">
              <a:extLst>
                <a:ext uri="{FF2B5EF4-FFF2-40B4-BE49-F238E27FC236}">
                  <a16:creationId xmlns:a16="http://schemas.microsoft.com/office/drawing/2014/main" id="{ED2C5D57-1326-222A-8F04-6439881F78F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83431" y="2436389"/>
              <a:ext cx="2326001" cy="2164267"/>
            </a:xfrm>
            <a:prstGeom prst="rect">
              <a:avLst/>
            </a:prstGeom>
          </p:spPr>
        </p:pic>
        <p:sp>
          <p:nvSpPr>
            <p:cNvPr id="58" name="ZoneTexte 57">
              <a:extLst>
                <a:ext uri="{FF2B5EF4-FFF2-40B4-BE49-F238E27FC236}">
                  <a16:creationId xmlns:a16="http://schemas.microsoft.com/office/drawing/2014/main" id="{07B3A479-8B8F-187E-EEB8-480EE85F313B}"/>
                </a:ext>
              </a:extLst>
            </p:cNvPr>
            <p:cNvSpPr txBox="1"/>
            <p:nvPr/>
          </p:nvSpPr>
          <p:spPr>
            <a:xfrm rot="20953873">
              <a:off x="9063793" y="2721892"/>
              <a:ext cx="1939643"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the institutional framework</a:t>
              </a:r>
            </a:p>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operational methods: actors involved; their responsibilities</a:t>
              </a:r>
            </a:p>
            <a:p>
              <a:pPr marL="171450" marR="0" lvl="0" indent="-171450" algn="l" defTabSz="914400" rtl="0" eaLnBrk="1" fontAlgn="auto" latinLnBrk="0" hangingPunct="1">
                <a:lnSpc>
                  <a:spcPct val="100000"/>
                </a:lnSpc>
                <a:spcBef>
                  <a:spcPts val="0"/>
                </a:spcBef>
                <a:spcAft>
                  <a:spcPts val="0"/>
                </a:spcAft>
                <a:buClr>
                  <a:srgbClr val="05A39F"/>
                </a:buClr>
                <a:buSzTx/>
                <a:buFont typeface="Wingdings 2" panose="05020102010507070707" pitchFamily="18" charset="2"/>
                <a:buChar char="Ó"/>
                <a:tabLst/>
                <a:defRPr/>
              </a:pPr>
              <a:r>
                <a:rPr kumimoji="0" lang="en" sz="1200" b="0" i="0" u="none" strike="noStrike" kern="1200" cap="none" spc="0" normalizeH="0" baseline="0" noProof="0" dirty="0">
                  <a:ln>
                    <a:noFill/>
                  </a:ln>
                  <a:solidFill>
                    <a:prstClr val="black"/>
                  </a:solidFill>
                  <a:effectLst/>
                  <a:uLnTx/>
                  <a:uFillTx/>
                  <a:latin typeface="Calibri" panose="020F0502020204030204"/>
                  <a:ea typeface="+mn-ea"/>
                  <a:cs typeface="Arial" charset="0"/>
                </a:rPr>
                <a:t>the participation or consultation of the social partners</a:t>
              </a:r>
            </a:p>
          </p:txBody>
        </p:sp>
      </p:grpSp>
      <p:grpSp>
        <p:nvGrpSpPr>
          <p:cNvPr id="86" name="Groupe 85">
            <a:extLst>
              <a:ext uri="{FF2B5EF4-FFF2-40B4-BE49-F238E27FC236}">
                <a16:creationId xmlns:a16="http://schemas.microsoft.com/office/drawing/2014/main" id="{BAAD59B7-4753-9844-FE43-884F1AEDA80B}"/>
              </a:ext>
            </a:extLst>
          </p:cNvPr>
          <p:cNvGrpSpPr/>
          <p:nvPr/>
        </p:nvGrpSpPr>
        <p:grpSpPr>
          <a:xfrm>
            <a:off x="6893336" y="1318786"/>
            <a:ext cx="4475531" cy="4648072"/>
            <a:chOff x="6893336" y="1318786"/>
            <a:chExt cx="4475531" cy="4648072"/>
          </a:xfrm>
        </p:grpSpPr>
        <p:grpSp>
          <p:nvGrpSpPr>
            <p:cNvPr id="62" name="Groupe 61">
              <a:extLst>
                <a:ext uri="{FF2B5EF4-FFF2-40B4-BE49-F238E27FC236}">
                  <a16:creationId xmlns:a16="http://schemas.microsoft.com/office/drawing/2014/main" id="{E711C0CA-09CD-2706-9C87-07A57276371B}"/>
                </a:ext>
              </a:extLst>
            </p:cNvPr>
            <p:cNvGrpSpPr/>
            <p:nvPr/>
          </p:nvGrpSpPr>
          <p:grpSpPr>
            <a:xfrm>
              <a:off x="6893336" y="1318786"/>
              <a:ext cx="4475531" cy="4648072"/>
              <a:chOff x="6690094" y="1318786"/>
              <a:chExt cx="4475531" cy="4648072"/>
            </a:xfrm>
          </p:grpSpPr>
          <p:grpSp>
            <p:nvGrpSpPr>
              <p:cNvPr id="65" name="Groupe 64">
                <a:extLst>
                  <a:ext uri="{FF2B5EF4-FFF2-40B4-BE49-F238E27FC236}">
                    <a16:creationId xmlns:a16="http://schemas.microsoft.com/office/drawing/2014/main" id="{A950EDDC-7AA2-84FB-A9C6-D4B521BFDE69}"/>
                  </a:ext>
                </a:extLst>
              </p:cNvPr>
              <p:cNvGrpSpPr/>
              <p:nvPr/>
            </p:nvGrpSpPr>
            <p:grpSpPr>
              <a:xfrm>
                <a:off x="6690094" y="1318786"/>
                <a:ext cx="4475531" cy="4648072"/>
                <a:chOff x="7012015" y="1353782"/>
                <a:chExt cx="4475531" cy="4648072"/>
              </a:xfrm>
            </p:grpSpPr>
            <p:grpSp>
              <p:nvGrpSpPr>
                <p:cNvPr id="75" name="Groupe 74">
                  <a:extLst>
                    <a:ext uri="{FF2B5EF4-FFF2-40B4-BE49-F238E27FC236}">
                      <a16:creationId xmlns:a16="http://schemas.microsoft.com/office/drawing/2014/main" id="{5FA42DFD-6E5D-261A-562D-B57FCD8CBE56}"/>
                    </a:ext>
                  </a:extLst>
                </p:cNvPr>
                <p:cNvGrpSpPr/>
                <p:nvPr/>
              </p:nvGrpSpPr>
              <p:grpSpPr>
                <a:xfrm>
                  <a:off x="7012015" y="2212783"/>
                  <a:ext cx="4475531" cy="3789071"/>
                  <a:chOff x="6904709" y="1532841"/>
                  <a:chExt cx="4475531" cy="3789071"/>
                </a:xfrm>
              </p:grpSpPr>
              <p:pic>
                <p:nvPicPr>
                  <p:cNvPr id="77" name="Picture 6">
                    <a:extLst>
                      <a:ext uri="{FF2B5EF4-FFF2-40B4-BE49-F238E27FC236}">
                        <a16:creationId xmlns:a16="http://schemas.microsoft.com/office/drawing/2014/main" id="{74EB5303-84D4-F022-973E-FFEC7C99A31B}"/>
                      </a:ext>
                    </a:extLst>
                  </p:cNvPr>
                  <p:cNvPicPr/>
                  <p:nvPr/>
                </p:nvPicPr>
                <p:blipFill rotWithShape="1">
                  <a:blip r:embed="rId4" cstate="print">
                    <a:extLst>
                      <a:ext uri="{28A0092B-C50C-407E-A947-70E740481C1C}">
                        <a14:useLocalDpi xmlns:a14="http://schemas.microsoft.com/office/drawing/2010/main" val="0"/>
                      </a:ext>
                    </a:extLst>
                  </a:blip>
                  <a:srcRect l="20667" t="6126" r="21010" b="6092"/>
                  <a:stretch/>
                </p:blipFill>
                <p:spPr bwMode="auto">
                  <a:xfrm>
                    <a:off x="6904709" y="1532841"/>
                    <a:ext cx="4475531" cy="3789071"/>
                  </a:xfrm>
                  <a:prstGeom prst="rect">
                    <a:avLst/>
                  </a:prstGeom>
                  <a:effectLst/>
                  <a:extLst>
                    <a:ext uri="{53640926-AAD7-44D8-BBD7-CCE9431645EC}">
                      <a14:shadowObscured xmlns:a14="http://schemas.microsoft.com/office/drawing/2010/main"/>
                    </a:ext>
                  </a:extLst>
                </p:spPr>
              </p:pic>
              <p:sp>
                <p:nvSpPr>
                  <p:cNvPr id="78" name="ZoneTexte 77">
                    <a:extLst>
                      <a:ext uri="{FF2B5EF4-FFF2-40B4-BE49-F238E27FC236}">
                        <a16:creationId xmlns:a16="http://schemas.microsoft.com/office/drawing/2014/main" id="{03995A9D-A9B6-F4AD-0F39-812980907DFE}"/>
                      </a:ext>
                    </a:extLst>
                  </p:cNvPr>
                  <p:cNvSpPr txBox="1"/>
                  <p:nvPr/>
                </p:nvSpPr>
                <p:spPr>
                  <a:xfrm>
                    <a:off x="8005864" y="4815191"/>
                    <a:ext cx="3073940" cy="400110"/>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Interest / involvement</a:t>
                    </a:r>
                  </a:p>
                </p:txBody>
              </p:sp>
              <p:sp>
                <p:nvSpPr>
                  <p:cNvPr id="79" name="ZoneTexte 78">
                    <a:extLst>
                      <a:ext uri="{FF2B5EF4-FFF2-40B4-BE49-F238E27FC236}">
                        <a16:creationId xmlns:a16="http://schemas.microsoft.com/office/drawing/2014/main" id="{8F7CA7A5-735A-7065-515C-2D608258410B}"/>
                      </a:ext>
                    </a:extLst>
                  </p:cNvPr>
                  <p:cNvSpPr txBox="1"/>
                  <p:nvPr/>
                </p:nvSpPr>
                <p:spPr>
                  <a:xfrm rot="16200000">
                    <a:off x="5800150" y="3394281"/>
                    <a:ext cx="298314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Ability / Influence</a:t>
                    </a:r>
                  </a:p>
                </p:txBody>
              </p:sp>
            </p:grpSp>
            <p:sp>
              <p:nvSpPr>
                <p:cNvPr id="76" name="ZoneTexte 75">
                  <a:extLst>
                    <a:ext uri="{FF2B5EF4-FFF2-40B4-BE49-F238E27FC236}">
                      <a16:creationId xmlns:a16="http://schemas.microsoft.com/office/drawing/2014/main" id="{A1E3ABFE-6256-63E3-DF59-A6E8DC3F1353}"/>
                    </a:ext>
                  </a:extLst>
                </p:cNvPr>
                <p:cNvSpPr txBox="1"/>
                <p:nvPr/>
              </p:nvSpPr>
              <p:spPr>
                <a:xfrm>
                  <a:off x="7898860" y="1353782"/>
                  <a:ext cx="3515427" cy="707886"/>
                </a:xfrm>
                <a:prstGeom prst="rect">
                  <a:avLst/>
                </a:prstGeom>
                <a:solidFill>
                  <a:schemeClr val="bg1"/>
                </a:solidFill>
              </p:spPr>
              <p:txBody>
                <a:bodyPr wrap="square" rtlCol="0">
                  <a:spAutoFit/>
                </a:bodyPr>
                <a:lstStyle>
                  <a:defPPr>
                    <a:defRPr lang="en-US"/>
                  </a:defPPr>
                  <a:lvl1pPr>
                    <a:defRPr sz="2000" b="1">
                      <a:latin typeface="Cavolini" panose="03000502040302020204" pitchFamily="66" charset="0"/>
                      <a:cs typeface="Cavolini" panose="0300050204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Step 3 – Identify potential partnerships</a:t>
                  </a:r>
                </a:p>
              </p:txBody>
            </p:sp>
          </p:grpSp>
          <p:cxnSp>
            <p:nvCxnSpPr>
              <p:cNvPr id="66" name="Connecteur droit 65">
                <a:extLst>
                  <a:ext uri="{FF2B5EF4-FFF2-40B4-BE49-F238E27FC236}">
                    <a16:creationId xmlns:a16="http://schemas.microsoft.com/office/drawing/2014/main" id="{7483E44D-83DD-1D6C-58E0-8E8CBE2B328B}"/>
                  </a:ext>
                </a:extLst>
              </p:cNvPr>
              <p:cNvCxnSpPr>
                <a:cxnSpLocks/>
              </p:cNvCxnSpPr>
              <p:nvPr/>
            </p:nvCxnSpPr>
            <p:spPr>
              <a:xfrm>
                <a:off x="8865822" y="4270496"/>
                <a:ext cx="593374" cy="2541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Ellipse 66">
                <a:extLst>
                  <a:ext uri="{FF2B5EF4-FFF2-40B4-BE49-F238E27FC236}">
                    <a16:creationId xmlns:a16="http://schemas.microsoft.com/office/drawing/2014/main" id="{FF8465D2-35E8-6956-9FD4-1E46458B533D}"/>
                  </a:ext>
                </a:extLst>
              </p:cNvPr>
              <p:cNvSpPr/>
              <p:nvPr/>
            </p:nvSpPr>
            <p:spPr>
              <a:xfrm>
                <a:off x="8190208" y="3953883"/>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Ellipse 67">
                <a:extLst>
                  <a:ext uri="{FF2B5EF4-FFF2-40B4-BE49-F238E27FC236}">
                    <a16:creationId xmlns:a16="http://schemas.microsoft.com/office/drawing/2014/main" id="{5C5919E6-E143-1DC5-1E50-271165295C82}"/>
                  </a:ext>
                </a:extLst>
              </p:cNvPr>
              <p:cNvSpPr/>
              <p:nvPr/>
            </p:nvSpPr>
            <p:spPr>
              <a:xfrm>
                <a:off x="9978776" y="3248164"/>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Ellipse 68">
                <a:extLst>
                  <a:ext uri="{FF2B5EF4-FFF2-40B4-BE49-F238E27FC236}">
                    <a16:creationId xmlns:a16="http://schemas.microsoft.com/office/drawing/2014/main" id="{20CC0205-E21C-D910-7C5A-116A69D69E33}"/>
                  </a:ext>
                </a:extLst>
              </p:cNvPr>
              <p:cNvSpPr/>
              <p:nvPr/>
            </p:nvSpPr>
            <p:spPr>
              <a:xfrm>
                <a:off x="9491674" y="4421611"/>
                <a:ext cx="579120" cy="5707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Ellipse 69">
                <a:extLst>
                  <a:ext uri="{FF2B5EF4-FFF2-40B4-BE49-F238E27FC236}">
                    <a16:creationId xmlns:a16="http://schemas.microsoft.com/office/drawing/2014/main" id="{70163497-A212-2342-7DEE-09933505429B}"/>
                  </a:ext>
                </a:extLst>
              </p:cNvPr>
              <p:cNvSpPr/>
              <p:nvPr/>
            </p:nvSpPr>
            <p:spPr>
              <a:xfrm>
                <a:off x="9542308" y="2736006"/>
                <a:ext cx="579120" cy="570798"/>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Ellipse 70">
                <a:extLst>
                  <a:ext uri="{FF2B5EF4-FFF2-40B4-BE49-F238E27FC236}">
                    <a16:creationId xmlns:a16="http://schemas.microsoft.com/office/drawing/2014/main" id="{46517664-81F8-ADC2-1AFE-41A49525D65C}"/>
                  </a:ext>
                </a:extLst>
              </p:cNvPr>
              <p:cNvSpPr/>
              <p:nvPr/>
            </p:nvSpPr>
            <p:spPr>
              <a:xfrm>
                <a:off x="8638299" y="3342814"/>
                <a:ext cx="400111" cy="459954"/>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Ellipse 71">
                <a:extLst>
                  <a:ext uri="{FF2B5EF4-FFF2-40B4-BE49-F238E27FC236}">
                    <a16:creationId xmlns:a16="http://schemas.microsoft.com/office/drawing/2014/main" id="{7E418F1C-1C7E-9633-0597-F364647FEE4A}"/>
                  </a:ext>
                </a:extLst>
              </p:cNvPr>
              <p:cNvSpPr/>
              <p:nvPr/>
            </p:nvSpPr>
            <p:spPr>
              <a:xfrm>
                <a:off x="7916146" y="2967423"/>
                <a:ext cx="400111" cy="459954"/>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Ellipse 72">
                <a:extLst>
                  <a:ext uri="{FF2B5EF4-FFF2-40B4-BE49-F238E27FC236}">
                    <a16:creationId xmlns:a16="http://schemas.microsoft.com/office/drawing/2014/main" id="{E4992125-7994-357C-26A1-8623AD9A6BDA}"/>
                  </a:ext>
                </a:extLst>
              </p:cNvPr>
              <p:cNvSpPr/>
              <p:nvPr/>
            </p:nvSpPr>
            <p:spPr>
              <a:xfrm>
                <a:off x="9283351" y="3286668"/>
                <a:ext cx="400111" cy="45995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Ellipse 73">
                <a:extLst>
                  <a:ext uri="{FF2B5EF4-FFF2-40B4-BE49-F238E27FC236}">
                    <a16:creationId xmlns:a16="http://schemas.microsoft.com/office/drawing/2014/main" id="{90A53BAE-909A-8AD4-071C-3795F730A53C}"/>
                  </a:ext>
                </a:extLst>
              </p:cNvPr>
              <p:cNvSpPr/>
              <p:nvPr/>
            </p:nvSpPr>
            <p:spPr>
              <a:xfrm>
                <a:off x="10098621" y="3898788"/>
                <a:ext cx="400111" cy="45995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0" name="Connecteur droit 79">
              <a:extLst>
                <a:ext uri="{FF2B5EF4-FFF2-40B4-BE49-F238E27FC236}">
                  <a16:creationId xmlns:a16="http://schemas.microsoft.com/office/drawing/2014/main" id="{32AC3204-EA58-0473-0B12-2610D0260363}"/>
                </a:ext>
              </a:extLst>
            </p:cNvPr>
            <p:cNvCxnSpPr>
              <a:cxnSpLocks/>
            </p:cNvCxnSpPr>
            <p:nvPr/>
          </p:nvCxnSpPr>
          <p:spPr>
            <a:xfrm>
              <a:off x="9870838" y="3709877"/>
              <a:ext cx="431024" cy="28331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13BB0D7D-21F4-143C-874B-E52876357E75}"/>
                </a:ext>
              </a:extLst>
            </p:cNvPr>
            <p:cNvCxnSpPr>
              <a:cxnSpLocks/>
              <a:stCxn id="71" idx="6"/>
            </p:cNvCxnSpPr>
            <p:nvPr/>
          </p:nvCxnSpPr>
          <p:spPr>
            <a:xfrm flipV="1">
              <a:off x="9241652" y="3533563"/>
              <a:ext cx="228849" cy="39228"/>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7258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0" y="134549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37</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98314" y="3429000"/>
            <a:ext cx="4093686" cy="144854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 7 | Review of current, past and planned measures and policies</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556240" cy="5611396"/>
          </a:xfrm>
          <a:prstGeom prst="bentConnector3">
            <a:avLst>
              <a:gd name="adj1" fmla="val 6222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14315" y="4143113"/>
            <a:ext cx="7013554" cy="73443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334392" y="4074907"/>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67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400571" y="22473"/>
            <a:ext cx="9529658" cy="967429"/>
          </a:xfrm>
        </p:spPr>
        <p:txBody>
          <a:bodyPr>
            <a:normAutofit/>
          </a:bodyPr>
          <a:lstStyle/>
          <a:p>
            <a:pPr marL="442913" indent="-442913" algn="r">
              <a:defRPr/>
            </a:pPr>
            <a:r>
              <a:rPr lang="en-US" sz="2800" b="1" kern="1200" dirty="0">
                <a:solidFill>
                  <a:srgbClr val="026866"/>
                </a:solidFill>
                <a:latin typeface="Verdana" panose="020B0604030504040204" pitchFamily="34" charset="0"/>
                <a:ea typeface="Verdana" panose="020B0604030504040204" pitchFamily="34" charset="0"/>
              </a:rPr>
              <a:t>Step 7  | </a:t>
            </a:r>
            <a:r>
              <a:rPr lang="en-US" sz="2400" kern="1200" dirty="0">
                <a:solidFill>
                  <a:srgbClr val="026866"/>
                </a:solidFill>
                <a:latin typeface="Verdana" panose="020B0604030504040204" pitchFamily="34" charset="0"/>
                <a:ea typeface="Verdana" panose="020B0604030504040204" pitchFamily="34" charset="0"/>
              </a:rPr>
              <a:t>A mapping and assessment of </a:t>
            </a:r>
            <a:r>
              <a:rPr lang="en-US" sz="2400" b="1" kern="1200" dirty="0">
                <a:solidFill>
                  <a:srgbClr val="026866"/>
                </a:solidFill>
                <a:latin typeface="Verdana" panose="020B0604030504040204" pitchFamily="34" charset="0"/>
                <a:ea typeface="Verdana" panose="020B0604030504040204" pitchFamily="34" charset="0"/>
              </a:rPr>
              <a:t>main policies &amp; measures towards formalization</a:t>
            </a:r>
            <a:endParaRPr lang="en-GB" sz="2800" b="1" kern="1200" dirty="0">
              <a:solidFill>
                <a:srgbClr val="026866"/>
              </a:solidFill>
              <a:latin typeface="Verdana" panose="020B0604030504040204" pitchFamily="34" charset="0"/>
              <a:ea typeface="Verdana" panose="020B0604030504040204" pitchFamily="34" charset="0"/>
            </a:endParaRPr>
          </a:p>
        </p:txBody>
      </p:sp>
      <p:sp>
        <p:nvSpPr>
          <p:cNvPr id="18" name="Espace réservé du contenu 2">
            <a:extLst>
              <a:ext uri="{FF2B5EF4-FFF2-40B4-BE49-F238E27FC236}">
                <a16:creationId xmlns:a16="http://schemas.microsoft.com/office/drawing/2014/main" id="{91CF5354-326D-43CD-985F-325E208BFC91}"/>
              </a:ext>
            </a:extLst>
          </p:cNvPr>
          <p:cNvSpPr txBox="1">
            <a:spLocks/>
          </p:cNvSpPr>
          <p:nvPr/>
        </p:nvSpPr>
        <p:spPr>
          <a:xfrm>
            <a:off x="457200" y="1616259"/>
            <a:ext cx="4773641" cy="5112568"/>
          </a:xfrm>
          <a:prstGeom prst="rect">
            <a:avLst/>
          </a:prstGeom>
          <a:solidFill>
            <a:srgbClr val="4F81BD">
              <a:lumMod val="20000"/>
              <a:lumOff val="80000"/>
            </a:srgbClr>
          </a:solidFill>
          <a:ln>
            <a:solidFill>
              <a:srgbClr val="4F81B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ysClr val="windowText" lastClr="000000"/>
                </a:solidFill>
                <a:effectLst/>
                <a:uLnTx/>
                <a:uFillTx/>
                <a:latin typeface="Calibri"/>
              </a:rPr>
              <a:t>Mapping current, past and planned policies</a:t>
            </a:r>
          </a:p>
          <a:p>
            <a:pPr marL="542925" marR="0" lvl="1" indent="-285750" algn="l" defTabSz="914400" rtl="0" eaLnBrk="1" fontAlgn="auto" latinLnBrk="0" hangingPunct="1">
              <a:lnSpc>
                <a:spcPct val="100000"/>
              </a:lnSpc>
              <a:spcBef>
                <a:spcPts val="600"/>
              </a:spcBef>
              <a:spcAft>
                <a:spcPts val="0"/>
              </a:spcAft>
              <a:buClr>
                <a:srgbClr val="BBE0E3">
                  <a:lumMod val="50000"/>
                </a:srgbClr>
              </a:buClr>
              <a:buSzTx/>
              <a:buFont typeface="Wingdings 2" panose="05020102010507070707" pitchFamily="18" charset="2"/>
              <a:buChar char="Ì"/>
              <a:tabLst/>
              <a:defRPr/>
            </a:pPr>
            <a:r>
              <a:rPr kumimoji="0" lang="en-US" sz="1700" b="0" i="0" u="none" strike="noStrike" kern="1200" cap="none" spc="0" normalizeH="0" baseline="0" noProof="0" dirty="0">
                <a:ln>
                  <a:noFill/>
                </a:ln>
                <a:solidFill>
                  <a:sysClr val="windowText" lastClr="000000"/>
                </a:solidFill>
                <a:effectLst/>
                <a:uLnTx/>
                <a:uFillTx/>
                <a:latin typeface="Calibri"/>
              </a:rPr>
              <a:t>Assess if and how the reduction of decent work deficits in the informal economy and the transition to formality are part of main national strategic policy frameworks (national development plans, poverty reduction strategies, budgets)</a:t>
            </a:r>
          </a:p>
          <a:p>
            <a:pPr marL="542925" marR="0" lvl="1" indent="-285750" algn="l" defTabSz="914400" rtl="0" eaLnBrk="1" fontAlgn="auto" latinLnBrk="0" hangingPunct="1">
              <a:lnSpc>
                <a:spcPct val="100000"/>
              </a:lnSpc>
              <a:spcBef>
                <a:spcPts val="600"/>
              </a:spcBef>
              <a:spcAft>
                <a:spcPts val="0"/>
              </a:spcAft>
              <a:buClr>
                <a:srgbClr val="BBE0E3">
                  <a:lumMod val="50000"/>
                </a:srgbClr>
              </a:buClr>
              <a:buSzTx/>
              <a:buFont typeface="Wingdings 2" panose="05020102010507070707" pitchFamily="18" charset="2"/>
              <a:buChar char="Ì"/>
              <a:tabLst/>
              <a:defRPr/>
            </a:pPr>
            <a:r>
              <a:rPr kumimoji="0" lang="en-US" sz="1700" b="0" i="0" u="none" strike="noStrike" kern="1200" cap="none" spc="0" normalizeH="0" baseline="0" noProof="0" dirty="0">
                <a:ln>
                  <a:noFill/>
                </a:ln>
                <a:solidFill>
                  <a:sysClr val="windowText" lastClr="000000"/>
                </a:solidFill>
                <a:effectLst/>
                <a:uLnTx/>
                <a:uFillTx/>
                <a:latin typeface="Calibri"/>
              </a:rPr>
              <a:t>Is there any formalization strategy? Interventions targeting workers/ units in the informal economy?</a:t>
            </a:r>
          </a:p>
          <a:p>
            <a:pPr marL="542925" marR="0" lvl="1" indent="-285750" algn="l" defTabSz="914400" rtl="0" eaLnBrk="1" fontAlgn="auto" latinLnBrk="0" hangingPunct="1">
              <a:lnSpc>
                <a:spcPct val="100000"/>
              </a:lnSpc>
              <a:spcBef>
                <a:spcPts val="600"/>
              </a:spcBef>
              <a:spcAft>
                <a:spcPts val="0"/>
              </a:spcAft>
              <a:buClr>
                <a:srgbClr val="BBE0E3">
                  <a:lumMod val="50000"/>
                </a:srgbClr>
              </a:buClr>
              <a:buSzTx/>
              <a:buFont typeface="Wingdings 2" panose="05020102010507070707" pitchFamily="18" charset="2"/>
              <a:buChar char="Ì"/>
              <a:tabLst/>
              <a:defRPr/>
            </a:pPr>
            <a:r>
              <a:rPr kumimoji="0" lang="en-US" sz="1700" b="0" i="0" u="none" strike="noStrike" kern="1200" cap="none" spc="0" normalizeH="0" baseline="0" noProof="0" dirty="0">
                <a:ln>
                  <a:noFill/>
                </a:ln>
                <a:solidFill>
                  <a:sysClr val="windowText" lastClr="000000"/>
                </a:solidFill>
                <a:effectLst/>
                <a:uLnTx/>
                <a:uFillTx/>
                <a:latin typeface="Calibri"/>
              </a:rPr>
              <a:t>Get a better understanding of the main approach(es) opted with regard to formalization? Shifts in the type of policies adopted?</a:t>
            </a:r>
          </a:p>
          <a:p>
            <a:pPr marL="542925" marR="0" lvl="1" indent="-285750" algn="l" defTabSz="914400" rtl="0" eaLnBrk="1" fontAlgn="auto" latinLnBrk="0" hangingPunct="1">
              <a:lnSpc>
                <a:spcPct val="100000"/>
              </a:lnSpc>
              <a:spcBef>
                <a:spcPts val="600"/>
              </a:spcBef>
              <a:spcAft>
                <a:spcPts val="0"/>
              </a:spcAft>
              <a:buClr>
                <a:srgbClr val="BBE0E3">
                  <a:lumMod val="50000"/>
                </a:srgbClr>
              </a:buClr>
              <a:buSzTx/>
              <a:buFont typeface="Wingdings 2" panose="05020102010507070707" pitchFamily="18" charset="2"/>
              <a:buChar char="Ì"/>
              <a:tabLst/>
              <a:defRPr/>
            </a:pPr>
            <a:r>
              <a:rPr kumimoji="0" lang="en-US" sz="1700" b="0" i="0" u="none" strike="noStrike" kern="1200" cap="none" spc="0" normalizeH="0" baseline="0" noProof="0" dirty="0">
                <a:ln>
                  <a:noFill/>
                </a:ln>
                <a:solidFill>
                  <a:sysClr val="windowText" lastClr="000000"/>
                </a:solidFill>
                <a:effectLst/>
                <a:uLnTx/>
                <a:uFillTx/>
                <a:latin typeface="Calibri"/>
              </a:rPr>
              <a:t>Collect evidence (and any evaluations) on the effectiveness of measures aiming at facilitating the transition to formality.</a:t>
            </a:r>
            <a:endParaRPr kumimoji="0" lang="en-GB" sz="1700" b="0" i="1" u="none" strike="noStrike" kern="1200" cap="none" spc="0" normalizeH="0" baseline="0" noProof="0" dirty="0">
              <a:ln>
                <a:noFill/>
              </a:ln>
              <a:solidFill>
                <a:sysClr val="windowText" lastClr="000000"/>
              </a:solidFill>
              <a:effectLst/>
              <a:uLnTx/>
              <a:uFillTx/>
              <a:latin typeface="Calibri"/>
            </a:endParaRPr>
          </a:p>
        </p:txBody>
      </p:sp>
      <p:sp>
        <p:nvSpPr>
          <p:cNvPr id="19" name="ZoneTexte 18">
            <a:extLst>
              <a:ext uri="{FF2B5EF4-FFF2-40B4-BE49-F238E27FC236}">
                <a16:creationId xmlns:a16="http://schemas.microsoft.com/office/drawing/2014/main" id="{61235BAE-7A15-4A49-B2B3-A53C463E43F8}"/>
              </a:ext>
            </a:extLst>
          </p:cNvPr>
          <p:cNvSpPr txBox="1"/>
          <p:nvPr/>
        </p:nvSpPr>
        <p:spPr>
          <a:xfrm>
            <a:off x="457198" y="1031911"/>
            <a:ext cx="4773642" cy="461665"/>
          </a:xfrm>
          <a:prstGeom prst="rect">
            <a:avLst/>
          </a:prstGeom>
          <a:solidFill>
            <a:schemeClr val="accent1">
              <a:lumMod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charset="0"/>
                <a:cs typeface="Arial" charset="0"/>
              </a:rPr>
              <a:t>Objective</a:t>
            </a:r>
            <a:endParaRPr kumimoji="0" lang="en-GB" sz="2400" b="1" i="0" u="none" strike="noStrike" kern="0" cap="none" spc="0" normalizeH="0" baseline="0" noProof="0" dirty="0">
              <a:ln>
                <a:noFill/>
              </a:ln>
              <a:solidFill>
                <a:prstClr val="white"/>
              </a:solidFill>
              <a:effectLst/>
              <a:uLnTx/>
              <a:uFillTx/>
              <a:latin typeface="Arial" charset="0"/>
              <a:cs typeface="Arial" charset="0"/>
            </a:endParaRPr>
          </a:p>
        </p:txBody>
      </p:sp>
      <p:grpSp>
        <p:nvGrpSpPr>
          <p:cNvPr id="2" name="Groupe 1">
            <a:extLst>
              <a:ext uri="{FF2B5EF4-FFF2-40B4-BE49-F238E27FC236}">
                <a16:creationId xmlns:a16="http://schemas.microsoft.com/office/drawing/2014/main" id="{8A9E66AE-D3D6-417F-8D49-20801C5DE2CF}"/>
              </a:ext>
            </a:extLst>
          </p:cNvPr>
          <p:cNvGrpSpPr/>
          <p:nvPr/>
        </p:nvGrpSpPr>
        <p:grpSpPr>
          <a:xfrm>
            <a:off x="5595768" y="1031911"/>
            <a:ext cx="6334461" cy="5685745"/>
            <a:chOff x="5595768" y="1031911"/>
            <a:chExt cx="6334461" cy="5685745"/>
          </a:xfrm>
        </p:grpSpPr>
        <p:sp>
          <p:nvSpPr>
            <p:cNvPr id="6" name="ZoneTexte 5">
              <a:extLst>
                <a:ext uri="{FF2B5EF4-FFF2-40B4-BE49-F238E27FC236}">
                  <a16:creationId xmlns:a16="http://schemas.microsoft.com/office/drawing/2014/main" id="{1053E74C-4256-4B5F-814B-C26A9DD901BA}"/>
                </a:ext>
              </a:extLst>
            </p:cNvPr>
            <p:cNvSpPr txBox="1"/>
            <p:nvPr/>
          </p:nvSpPr>
          <p:spPr bwMode="auto">
            <a:xfrm>
              <a:off x="5595768" y="1616259"/>
              <a:ext cx="6334461" cy="5101397"/>
            </a:xfrm>
            <a:prstGeom prst="rect">
              <a:avLst/>
            </a:prstGeom>
            <a:solidFill>
              <a:schemeClr val="bg1"/>
            </a:solidFill>
            <a:ln w="6350">
              <a:solidFill>
                <a:schemeClr val="accent1">
                  <a:lumMod val="25000"/>
                </a:schemeClr>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8CCA"/>
                </a:buClr>
                <a:buSzTx/>
                <a:buFontTx/>
                <a:buNone/>
                <a:tabLst/>
                <a:defRPr/>
              </a:pPr>
              <a:r>
                <a:rPr kumimoji="0" lang="en-GB" sz="1800" b="1" i="0" u="none" strike="noStrike" kern="1200" cap="none" spc="0" normalizeH="0" baseline="0" noProof="0" dirty="0">
                  <a:ln>
                    <a:noFill/>
                  </a:ln>
                  <a:solidFill>
                    <a:srgbClr val="BBE0E3">
                      <a:lumMod val="50000"/>
                    </a:srgbClr>
                  </a:solidFill>
                  <a:effectLst/>
                  <a:uLnTx/>
                  <a:uFillTx/>
                  <a:latin typeface="Verdana"/>
                  <a:cs typeface="Arial" panose="020B0604020202020204" pitchFamily="34" charset="0"/>
                </a:rPr>
                <a:t>A broad diversity of possible interventions:</a:t>
              </a:r>
              <a:endParaRPr kumimoji="0" lang="en-GB" sz="1800" b="0" i="0" u="none" strike="noStrike" kern="1200" cap="none" spc="0" normalizeH="0" baseline="0" noProof="0" dirty="0">
                <a:ln>
                  <a:noFill/>
                </a:ln>
                <a:solidFill>
                  <a:srgbClr val="BBE0E3">
                    <a:lumMod val="50000"/>
                  </a:srgbClr>
                </a:solidFill>
                <a:effectLst/>
                <a:uLnTx/>
                <a:uFillTx/>
                <a:latin typeface="Verdana"/>
                <a:cs typeface="Arial" panose="020B0604020202020204" pitchFamily="34" charset="0"/>
              </a:endParaRPr>
            </a:p>
            <a:p>
              <a:pPr marL="271575" marR="0" lvl="0" indent="-285750" algn="l" defTabSz="685800" rtl="0" eaLnBrk="1" fontAlgn="auto" latinLnBrk="0" hangingPunct="1">
                <a:lnSpc>
                  <a:spcPct val="100000"/>
                </a:lnSpc>
                <a:spcBef>
                  <a:spcPts val="0"/>
                </a:spcBef>
                <a:spcAft>
                  <a:spcPts val="900"/>
                </a:spcAft>
                <a:buClr>
                  <a:srgbClr val="000000">
                    <a:lumMod val="60000"/>
                    <a:lumOff val="40000"/>
                  </a:srgbClr>
                </a:buClr>
                <a:buSzTx/>
                <a:buFont typeface="Wingdings 2" panose="05020102010507070707" pitchFamily="18" charset="2"/>
                <a:buChar char="Ó"/>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Policies that affect the environment/context</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Macroeconomic, trade, industrial, tax, sectoral and infrastructure policies aiming to promote employment, enhance productivity and facilitate structural transformations, etc.</a:t>
              </a:r>
            </a:p>
            <a:p>
              <a:pPr marL="271575" marR="0" lvl="0" indent="-285750" algn="l" defTabSz="685800" rtl="0" eaLnBrk="1" fontAlgn="auto" latinLnBrk="0" hangingPunct="1">
                <a:lnSpc>
                  <a:spcPct val="100000"/>
                </a:lnSpc>
                <a:spcBef>
                  <a:spcPts val="0"/>
                </a:spcBef>
                <a:spcAft>
                  <a:spcPts val="900"/>
                </a:spcAft>
                <a:buClr>
                  <a:srgbClr val="000000">
                    <a:lumMod val="60000"/>
                    <a:lumOff val="40000"/>
                  </a:srgbClr>
                </a:buClr>
                <a:buSzTx/>
                <a:buFont typeface="Wingdings 2" panose="05020102010507070707" pitchFamily="18" charset="2"/>
                <a:buChar char="Ó"/>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Policies that affect transversal drivers of formalization</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mostly to strengthen institutions, such as those to tackle poor social security systems, weak labour market institutions, lack of access to finance, to education, to skills, to infrastructures, etc.</a:t>
              </a:r>
            </a:p>
            <a:p>
              <a:pPr marL="271575" marR="0" lvl="0" indent="-285750" algn="l" defTabSz="685800" rtl="0" eaLnBrk="1" fontAlgn="auto" latinLnBrk="0" hangingPunct="1">
                <a:lnSpc>
                  <a:spcPct val="100000"/>
                </a:lnSpc>
                <a:spcBef>
                  <a:spcPts val="0"/>
                </a:spcBef>
                <a:spcAft>
                  <a:spcPts val="900"/>
                </a:spcAft>
                <a:buClr>
                  <a:srgbClr val="000000">
                    <a:lumMod val="60000"/>
                    <a:lumOff val="40000"/>
                  </a:srgbClr>
                </a:buClr>
                <a:buSzTx/>
                <a:buFont typeface="Wingdings 2" panose="05020102010507070707" pitchFamily="18" charset="2"/>
                <a:buChar char="Ó"/>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Policies that target specific categories of economic units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(e.g. MSEs), groups of workers (e.g. domestic work, self-employed), type of informality (e.g. undeclared work in formal enterprises).</a:t>
              </a:r>
            </a:p>
            <a:p>
              <a:pPr marL="271575" marR="0" lvl="0" indent="-285750" algn="l" defTabSz="685800" rtl="0" eaLnBrk="1" fontAlgn="auto" latinLnBrk="0" hangingPunct="1">
                <a:lnSpc>
                  <a:spcPct val="100000"/>
                </a:lnSpc>
                <a:spcBef>
                  <a:spcPts val="0"/>
                </a:spcBef>
                <a:spcAft>
                  <a:spcPts val="900"/>
                </a:spcAft>
                <a:buClr>
                  <a:srgbClr val="000000">
                    <a:lumMod val="60000"/>
                    <a:lumOff val="40000"/>
                  </a:srgbClr>
                </a:buClr>
                <a:buSzTx/>
                <a:buFont typeface="Wingdings 2" panose="05020102010507070707" pitchFamily="18" charset="2"/>
                <a:buChar char="Ó"/>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a:p>
              <a:pPr marL="271575" marR="0" lvl="0" indent="-285750" algn="l" defTabSz="685800" rtl="0" eaLnBrk="1" fontAlgn="auto" latinLnBrk="0" hangingPunct="1">
                <a:lnSpc>
                  <a:spcPct val="100000"/>
                </a:lnSpc>
                <a:spcBef>
                  <a:spcPts val="0"/>
                </a:spcBef>
                <a:spcAft>
                  <a:spcPts val="900"/>
                </a:spcAft>
                <a:buClr>
                  <a:srgbClr val="000000">
                    <a:lumMod val="60000"/>
                    <a:lumOff val="40000"/>
                  </a:srgbClr>
                </a:buClr>
                <a:buSzTx/>
                <a:buFont typeface="Wingdings 2" panose="05020102010507070707" pitchFamily="18" charset="2"/>
                <a:buChar char="Ó"/>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900"/>
                </a:spcAft>
                <a:buClr>
                  <a:srgbClr val="000000">
                    <a:lumMod val="60000"/>
                    <a:lumOff val="40000"/>
                  </a:srgbClr>
                </a:buClr>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5ED58ACE-1CA6-4945-8AEF-A12F49A7716C}"/>
                </a:ext>
              </a:extLst>
            </p:cNvPr>
            <p:cNvSpPr txBox="1"/>
            <p:nvPr/>
          </p:nvSpPr>
          <p:spPr>
            <a:xfrm>
              <a:off x="5595769" y="1031911"/>
              <a:ext cx="6334460" cy="461665"/>
            </a:xfrm>
            <a:prstGeom prst="rect">
              <a:avLst/>
            </a:prstGeom>
            <a:solidFill>
              <a:schemeClr val="accent1">
                <a:lumMod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charset="0"/>
                  <a:cs typeface="Arial" charset="0"/>
                </a:rPr>
                <a:t>Scope of the </a:t>
              </a:r>
              <a:r>
                <a:rPr kumimoji="0" lang="fr-FR" sz="2400" b="1" i="0" u="none" strike="noStrike" kern="0" cap="none" spc="0" normalizeH="0" baseline="0" noProof="0" dirty="0" err="1">
                  <a:ln>
                    <a:noFill/>
                  </a:ln>
                  <a:solidFill>
                    <a:prstClr val="white"/>
                  </a:solidFill>
                  <a:effectLst/>
                  <a:uLnTx/>
                  <a:uFillTx/>
                  <a:latin typeface="Arial" charset="0"/>
                  <a:cs typeface="Arial" charset="0"/>
                </a:rPr>
                <a:t>assessment</a:t>
              </a:r>
              <a:endParaRPr kumimoji="0" lang="en-GB" sz="2400" b="1" i="0" u="none" strike="noStrike" kern="0" cap="none" spc="0" normalizeH="0" baseline="0" noProof="0" dirty="0">
                <a:ln>
                  <a:noFill/>
                </a:ln>
                <a:solidFill>
                  <a:prstClr val="white"/>
                </a:solidFill>
                <a:effectLst/>
                <a:uLnTx/>
                <a:uFillTx/>
                <a:latin typeface="Arial" charset="0"/>
                <a:cs typeface="Arial" charset="0"/>
              </a:endParaRPr>
            </a:p>
          </p:txBody>
        </p:sp>
      </p:grpSp>
      <p:sp>
        <p:nvSpPr>
          <p:cNvPr id="12" name="ZoneTexte 11">
            <a:extLst>
              <a:ext uri="{FF2B5EF4-FFF2-40B4-BE49-F238E27FC236}">
                <a16:creationId xmlns:a16="http://schemas.microsoft.com/office/drawing/2014/main" id="{54F981D5-44D5-454E-8752-5C126D6BBFCF}"/>
              </a:ext>
            </a:extLst>
          </p:cNvPr>
          <p:cNvSpPr txBox="1"/>
          <p:nvPr/>
        </p:nvSpPr>
        <p:spPr bwMode="auto">
          <a:xfrm>
            <a:off x="5595767" y="5719157"/>
            <a:ext cx="6247889" cy="923330"/>
          </a:xfrm>
          <a:prstGeom prst="rect">
            <a:avLst/>
          </a:prstGeom>
          <a:noFill/>
          <a:ln w="9525">
            <a:noFill/>
            <a:miter lim="800000"/>
            <a:headEnd/>
            <a:tailEnd/>
          </a:ln>
          <a:effectLst/>
        </p:spPr>
        <p:txBody>
          <a:bodyPr wrap="square">
            <a:spAutoFit/>
          </a:bodyPr>
          <a:lstStyle/>
          <a:p>
            <a:pPr marL="271575" marR="0" lvl="0" indent="-285750" algn="l" defTabSz="685800" rtl="0" eaLnBrk="1" fontAlgn="auto" latinLnBrk="0" hangingPunct="1">
              <a:lnSpc>
                <a:spcPct val="100000"/>
              </a:lnSpc>
              <a:spcBef>
                <a:spcPts val="0"/>
              </a:spcBef>
              <a:spcAft>
                <a:spcPts val="90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Consider interventions to increase: 1) the ability of the environment to absorb the informal and 2) the ability of individuals and economic units to enter the formal economy.</a:t>
            </a:r>
          </a:p>
        </p:txBody>
      </p:sp>
    </p:spTree>
    <p:extLst>
      <p:ext uri="{BB962C8B-B14F-4D97-AF65-F5344CB8AC3E}">
        <p14:creationId xmlns:p14="http://schemas.microsoft.com/office/powerpoint/2010/main" val="12717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74310-0B48-D120-84D9-9D0BBD7C6E4F}"/>
              </a:ext>
            </a:extLst>
          </p:cNvPr>
          <p:cNvPicPr>
            <a:picLocks noChangeAspect="1"/>
          </p:cNvPicPr>
          <p:nvPr/>
        </p:nvPicPr>
        <p:blipFill>
          <a:blip r:embed="rId2"/>
          <a:stretch>
            <a:fillRect/>
          </a:stretch>
        </p:blipFill>
        <p:spPr>
          <a:xfrm>
            <a:off x="-1" y="776534"/>
            <a:ext cx="7095836" cy="4889204"/>
          </a:xfrm>
          <a:prstGeom prst="rect">
            <a:avLst/>
          </a:prstGeom>
        </p:spPr>
      </p:pic>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39</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8098314" y="3429000"/>
            <a:ext cx="4093686" cy="1448547"/>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Steps post diagnostic | Strategy  =&gt; action plans</a:t>
            </a: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402080" y="623302"/>
            <a:ext cx="10556240" cy="5611396"/>
          </a:xfrm>
          <a:prstGeom prst="bentConnector3">
            <a:avLst>
              <a:gd name="adj1" fmla="val 6222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595103-9B19-0304-4558-6FF52326E813}"/>
              </a:ext>
            </a:extLst>
          </p:cNvPr>
          <p:cNvSpPr/>
          <p:nvPr/>
        </p:nvSpPr>
        <p:spPr>
          <a:xfrm>
            <a:off x="114315" y="4295512"/>
            <a:ext cx="7013554" cy="1008007"/>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F6EE438A-7C19-77DB-9E71-AD2023B60AE7}"/>
              </a:ext>
            </a:extLst>
          </p:cNvPr>
          <p:cNvSpPr/>
          <p:nvPr/>
        </p:nvSpPr>
        <p:spPr>
          <a:xfrm flipH="1">
            <a:off x="7318375" y="4398195"/>
            <a:ext cx="525365" cy="8026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59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175" y="164503"/>
            <a:ext cx="10204542" cy="729461"/>
          </a:xfrm>
        </p:spPr>
        <p:txBody>
          <a:bodyPr>
            <a:noAutofit/>
          </a:bodyPr>
          <a:lstStyle/>
          <a:p>
            <a:pPr marL="144145" algn="r">
              <a:lnSpc>
                <a:spcPct val="105000"/>
              </a:lnSpc>
              <a:spcAft>
                <a:spcPts val="500"/>
              </a:spcAft>
            </a:pPr>
            <a:r>
              <a:rPr lang="en-US" sz="2800" b="0" dirty="0">
                <a:solidFill>
                  <a:srgbClr val="025A58"/>
                </a:solidFill>
                <a:latin typeface="Verdana" panose="020B0604030504040204" pitchFamily="34" charset="0"/>
                <a:ea typeface="Verdana" panose="020B0604030504040204" pitchFamily="34" charset="0"/>
                <a:cs typeface="+mj-cs"/>
              </a:rPr>
              <a:t>The significance of the Recommendation 204:</a:t>
            </a:r>
            <a:br>
              <a:rPr lang="en-US" sz="2800" b="0" dirty="0">
                <a:solidFill>
                  <a:srgbClr val="025A58"/>
                </a:solidFill>
                <a:latin typeface="Verdana" panose="020B0604030504040204" pitchFamily="34" charset="0"/>
                <a:ea typeface="Verdana" panose="020B0604030504040204" pitchFamily="34" charset="0"/>
                <a:cs typeface="+mj-cs"/>
              </a:rPr>
            </a:br>
            <a:r>
              <a:rPr lang="en-US" sz="2800" b="0" dirty="0">
                <a:solidFill>
                  <a:srgbClr val="025A58"/>
                </a:solidFill>
                <a:latin typeface="Verdana" panose="020B0604030504040204" pitchFamily="34" charset="0"/>
                <a:ea typeface="Verdana" panose="020B0604030504040204" pitchFamily="34" charset="0"/>
                <a:cs typeface="+mj-cs"/>
              </a:rPr>
              <a:t>Transition from the informal to the formal economy</a:t>
            </a:r>
          </a:p>
        </p:txBody>
      </p:sp>
      <p:sp>
        <p:nvSpPr>
          <p:cNvPr id="3" name="Content Placeholder 2"/>
          <p:cNvSpPr>
            <a:spLocks noGrp="1"/>
          </p:cNvSpPr>
          <p:nvPr>
            <p:ph sz="quarter" idx="13"/>
          </p:nvPr>
        </p:nvSpPr>
        <p:spPr>
          <a:xfrm>
            <a:off x="45404" y="1094513"/>
            <a:ext cx="7015796" cy="1622205"/>
          </a:xfrm>
          <a:solidFill>
            <a:schemeClr val="bg1"/>
          </a:solidFill>
        </p:spPr>
        <p:txBody>
          <a:bodyPr>
            <a:noAutofit/>
          </a:bodyPr>
          <a:lstStyle/>
          <a:p>
            <a:pPr>
              <a:buClr>
                <a:schemeClr val="accent5">
                  <a:lumMod val="75000"/>
                </a:schemeClr>
              </a:buClr>
              <a:buSzPct val="90000"/>
              <a:buFont typeface="Wingdings 3" panose="05040102010807070707" pitchFamily="18" charset="2"/>
              <a:buChar char="u"/>
            </a:pPr>
            <a:r>
              <a:rPr lang="en-US" sz="1800" b="1" dirty="0"/>
              <a:t>Adopted in 2015, first international standard to provide both a normative and a developmental framework</a:t>
            </a:r>
          </a:p>
          <a:p>
            <a:pPr marL="447675" lvl="1" indent="-265113">
              <a:buClr>
                <a:srgbClr val="FF0000"/>
              </a:buClr>
              <a:buSzPct val="90000"/>
              <a:buFont typeface="Wingdings 2" panose="05020102010507070707" pitchFamily="18" charset="2"/>
              <a:buChar char="Í"/>
            </a:pPr>
            <a:r>
              <a:rPr lang="en-US" sz="1800" dirty="0">
                <a:cs typeface="Arial" panose="020B0604020202020204" pitchFamily="34" charset="0"/>
              </a:rPr>
              <a:t>Focusing on the informal economy in its entirety and diversity</a:t>
            </a:r>
          </a:p>
          <a:p>
            <a:pPr marL="447675" lvl="1" indent="-265113">
              <a:buClr>
                <a:srgbClr val="FF0000"/>
              </a:buClr>
              <a:buSzPct val="90000"/>
              <a:buFont typeface="Wingdings 2" panose="05020102010507070707" pitchFamily="18" charset="2"/>
              <a:buChar char="Í"/>
            </a:pPr>
            <a:r>
              <a:rPr lang="en-GB" sz="1800" dirty="0">
                <a:latin typeface="Calibri" panose="020F0502020204030204" pitchFamily="34" charset="0"/>
              </a:rPr>
              <a:t>Indicating a </a:t>
            </a:r>
            <a:r>
              <a:rPr lang="en-GB" sz="1800" b="1" dirty="0">
                <a:latin typeface="Calibri" panose="020F0502020204030204" pitchFamily="34" charset="0"/>
              </a:rPr>
              <a:t>practical guidance</a:t>
            </a:r>
            <a:r>
              <a:rPr lang="en-GB" sz="1800" dirty="0">
                <a:latin typeface="Calibri" panose="020F0502020204030204" pitchFamily="34" charset="0"/>
              </a:rPr>
              <a:t> for moving out of informality and transitioning to the formal economy through </a:t>
            </a:r>
            <a:r>
              <a:rPr lang="en-GB" sz="1800" b="1" dirty="0">
                <a:latin typeface="Calibri" panose="020F0502020204030204" pitchFamily="34" charset="0"/>
              </a:rPr>
              <a:t>integrated strategies</a:t>
            </a:r>
          </a:p>
          <a:p>
            <a:pPr marL="228600" marR="0" lvl="0" indent="-228600" algn="l" defTabSz="914400" rtl="0" eaLnBrk="1" fontAlgn="auto" latinLnBrk="0" hangingPunct="1">
              <a:lnSpc>
                <a:spcPct val="90000"/>
              </a:lnSpc>
              <a:spcBef>
                <a:spcPts val="1000"/>
              </a:spcBef>
              <a:spcAft>
                <a:spcPts val="900"/>
              </a:spcAft>
              <a:buClr>
                <a:srgbClr val="4472C4">
                  <a:lumMod val="75000"/>
                </a:srgbClr>
              </a:buClr>
              <a:buSzPct val="90000"/>
              <a:buFont typeface="Wingdings 3" panose="05040102010807070707" pitchFamily="18" charset="2"/>
              <a:buChar char="u"/>
              <a:tabLst>
                <a:tab pos="685663"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Right Brace 5">
            <a:extLst>
              <a:ext uri="{FF2B5EF4-FFF2-40B4-BE49-F238E27FC236}">
                <a16:creationId xmlns:a16="http://schemas.microsoft.com/office/drawing/2014/main" id="{8CA94AD6-7B16-8103-232D-8BB2EDF032DC}"/>
              </a:ext>
            </a:extLst>
          </p:cNvPr>
          <p:cNvSpPr/>
          <p:nvPr/>
        </p:nvSpPr>
        <p:spPr>
          <a:xfrm>
            <a:off x="6604000" y="3201323"/>
            <a:ext cx="548640" cy="298704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A1C7CFC5-3C31-E5E7-1580-C33CD792B0F8}"/>
              </a:ext>
            </a:extLst>
          </p:cNvPr>
          <p:cNvSpPr txBox="1"/>
          <p:nvPr/>
        </p:nvSpPr>
        <p:spPr>
          <a:xfrm>
            <a:off x="45404" y="2780986"/>
            <a:ext cx="6832916" cy="382771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900"/>
              </a:spcAft>
              <a:buClr>
                <a:srgbClr val="4472C4">
                  <a:lumMod val="75000"/>
                </a:srgbClr>
              </a:buClr>
              <a:buSzPct val="90000"/>
              <a:buFont typeface="Wingdings 3" panose="05040102010807070707" pitchFamily="18" charset="2"/>
              <a:buChar char="u"/>
              <a:tabLst>
                <a:tab pos="685663" algn="l"/>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Some guiding principles </a:t>
            </a:r>
          </a:p>
          <a:p>
            <a:pPr marL="447675" marR="0" lvl="1" indent="-265113" fontAlgn="auto">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lang="en-GB" dirty="0">
                <a:latin typeface="Calibri" panose="020F0502020204030204" pitchFamily="34" charset="0"/>
                <a:cs typeface="Arial" panose="020B0604020202020204" pitchFamily="34" charset="0"/>
              </a:rPr>
              <a:t>the necessity to address the diversity of characteristics and needs of workers and economic units in the informal economy with tailored approaches; </a:t>
            </a:r>
          </a:p>
          <a:p>
            <a:pPr marL="447675" marR="0" lvl="1" indent="-265113" fontAlgn="auto">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lang="en-GB" dirty="0">
                <a:latin typeface="Calibri" panose="020F0502020204030204" pitchFamily="34" charset="0"/>
                <a:cs typeface="Arial" panose="020B0604020202020204" pitchFamily="34" charset="0"/>
              </a:rPr>
              <a:t>the specific national circumstances, legislation, policies, practices and priorities for the transition to the formal economy</a:t>
            </a:r>
          </a:p>
          <a:p>
            <a:pPr marL="447675" marR="0" lvl="1" indent="-265113" fontAlgn="auto">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lang="en-GB" dirty="0">
                <a:latin typeface="Calibri" panose="020F0502020204030204" pitchFamily="34" charset="0"/>
                <a:cs typeface="Arial" panose="020B0604020202020204" pitchFamily="34" charset="0"/>
              </a:rPr>
              <a:t>the preservation and expansion, during the transition, of the entrepreneurial potential, dynamism, skills and innovative capacities;</a:t>
            </a:r>
          </a:p>
          <a:p>
            <a:pPr marL="447675" marR="0" lvl="1" indent="-265113" fontAlgn="auto">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lang="en-GB" dirty="0">
                <a:latin typeface="Calibri" panose="020F0502020204030204" pitchFamily="34" charset="0"/>
                <a:cs typeface="Arial" panose="020B0604020202020204" pitchFamily="34" charset="0"/>
              </a:rPr>
              <a:t>the need for a balanced approach combining incentives with compliance</a:t>
            </a:r>
          </a:p>
          <a:p>
            <a:pPr marL="447675" marR="0" lvl="1" indent="-265113" fontAlgn="auto">
              <a:lnSpc>
                <a:spcPct val="90000"/>
              </a:lnSpc>
              <a:spcBef>
                <a:spcPts val="500"/>
              </a:spcBef>
              <a:spcAft>
                <a:spcPts val="600"/>
              </a:spcAft>
              <a:buClr>
                <a:srgbClr val="FF0000"/>
              </a:buClr>
              <a:buSzPct val="90000"/>
              <a:buFont typeface="Wingdings 2" panose="05020102010507070707" pitchFamily="18" charset="2"/>
              <a:buChar char="Í"/>
              <a:tabLst>
                <a:tab pos="685663" algn="l"/>
              </a:tabLst>
              <a:defRPr/>
            </a:pPr>
            <a:r>
              <a:rPr lang="en-GB" dirty="0">
                <a:latin typeface="Calibri" panose="020F0502020204030204" pitchFamily="34" charset="0"/>
                <a:cs typeface="Arial" panose="020B0604020202020204" pitchFamily="34" charset="0"/>
              </a:rPr>
              <a:t>The importance of social dialogue</a:t>
            </a:r>
          </a:p>
        </p:txBody>
      </p:sp>
      <p:sp>
        <p:nvSpPr>
          <p:cNvPr id="9" name="Rectangle 8">
            <a:extLst>
              <a:ext uri="{FF2B5EF4-FFF2-40B4-BE49-F238E27FC236}">
                <a16:creationId xmlns:a16="http://schemas.microsoft.com/office/drawing/2014/main" id="{2514B36E-FA3E-5872-C709-499CAA2428F1}"/>
              </a:ext>
            </a:extLst>
          </p:cNvPr>
          <p:cNvSpPr/>
          <p:nvPr/>
        </p:nvSpPr>
        <p:spPr>
          <a:xfrm>
            <a:off x="7381145" y="3036160"/>
            <a:ext cx="4681725" cy="1661993"/>
          </a:xfrm>
          <a:prstGeom prst="rect">
            <a:avLst/>
          </a:prstGeom>
          <a:solidFill>
            <a:schemeClr val="bg1"/>
          </a:solidFill>
          <a:ln>
            <a:noFill/>
          </a:ln>
        </p:spPr>
        <p:txBody>
          <a:bodyPr wrap="square">
            <a:spAutoFit/>
          </a:bodyPr>
          <a:lstStyle/>
          <a:p>
            <a:r>
              <a:rPr lang="en-GB" sz="1700" dirty="0">
                <a:solidFill>
                  <a:schemeClr val="accent5">
                    <a:lumMod val="75000"/>
                  </a:schemeClr>
                </a:solidFill>
              </a:rPr>
              <a:t>6. …. given the diversity of the informal economy across member States, </a:t>
            </a:r>
            <a:r>
              <a:rPr lang="en-GB" sz="1700" b="1" dirty="0">
                <a:solidFill>
                  <a:schemeClr val="accent5">
                    <a:lumMod val="75000"/>
                  </a:schemeClr>
                </a:solidFill>
              </a:rPr>
              <a:t>the competent authority should identify the nature and extent of the informal economy as described in this Recommendation, and its relationship to the formal economy</a:t>
            </a:r>
            <a:r>
              <a:rPr lang="en-GB" sz="1700" dirty="0">
                <a:solidFill>
                  <a:schemeClr val="accent5">
                    <a:lumMod val="75000"/>
                  </a:schemeClr>
                </a:solidFill>
              </a:rPr>
              <a:t>. </a:t>
            </a:r>
          </a:p>
        </p:txBody>
      </p:sp>
      <p:sp>
        <p:nvSpPr>
          <p:cNvPr id="10" name="Content Placeholder 2">
            <a:extLst>
              <a:ext uri="{FF2B5EF4-FFF2-40B4-BE49-F238E27FC236}">
                <a16:creationId xmlns:a16="http://schemas.microsoft.com/office/drawing/2014/main" id="{2FA31538-2671-B54A-534C-64AD51BE689D}"/>
              </a:ext>
            </a:extLst>
          </p:cNvPr>
          <p:cNvSpPr txBox="1">
            <a:spLocks/>
          </p:cNvSpPr>
          <p:nvPr/>
        </p:nvSpPr>
        <p:spPr>
          <a:xfrm>
            <a:off x="7394486" y="1716755"/>
            <a:ext cx="4810853" cy="11870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1"/>
              </a:buClr>
              <a:buNone/>
            </a:pPr>
            <a:r>
              <a:rPr lang="en-GB" sz="1800" dirty="0">
                <a:cs typeface="Segoe UI Semilight" panose="020B0402040204020203" pitchFamily="34" charset="0"/>
              </a:rPr>
              <a:t>R204 calls for data and statistics to identify the nature and extent of the informal economy [para 6] </a:t>
            </a:r>
            <a:r>
              <a:rPr lang="en-GB" sz="1800" b="1" dirty="0">
                <a:cs typeface="Segoe UI Semilight" panose="020B0402040204020203" pitchFamily="34" charset="0"/>
              </a:rPr>
              <a:t>calls members to undertake national diagnostics of informality </a:t>
            </a:r>
            <a:r>
              <a:rPr lang="en-GB" sz="1800" dirty="0">
                <a:cs typeface="Segoe UI Semilight" panose="020B0402040204020203" pitchFamily="34" charset="0"/>
              </a:rPr>
              <a:t>[para 8]</a:t>
            </a:r>
            <a:endParaRPr lang="en-GB" sz="1800" dirty="0">
              <a:solidFill>
                <a:srgbClr val="7030A0"/>
              </a:solidFill>
              <a:cs typeface="Segoe UI Semilight" panose="020B0402040204020203" pitchFamily="34" charset="0"/>
            </a:endParaRPr>
          </a:p>
        </p:txBody>
      </p:sp>
      <p:sp>
        <p:nvSpPr>
          <p:cNvPr id="15" name="Rectangle 14">
            <a:extLst>
              <a:ext uri="{FF2B5EF4-FFF2-40B4-BE49-F238E27FC236}">
                <a16:creationId xmlns:a16="http://schemas.microsoft.com/office/drawing/2014/main" id="{61311D69-715D-2792-3D0E-1E95167DA5EA}"/>
              </a:ext>
            </a:extLst>
          </p:cNvPr>
          <p:cNvSpPr/>
          <p:nvPr/>
        </p:nvSpPr>
        <p:spPr>
          <a:xfrm>
            <a:off x="7394486" y="4708580"/>
            <a:ext cx="4681725" cy="1923604"/>
          </a:xfrm>
          <a:prstGeom prst="rect">
            <a:avLst/>
          </a:prstGeom>
          <a:solidFill>
            <a:schemeClr val="bg1"/>
          </a:solidFill>
          <a:ln>
            <a:noFill/>
          </a:ln>
        </p:spPr>
        <p:txBody>
          <a:bodyPr wrap="square">
            <a:spAutoFit/>
          </a:bodyPr>
          <a:lstStyle/>
          <a:p>
            <a:r>
              <a:rPr lang="en-GB" sz="1700" dirty="0">
                <a:solidFill>
                  <a:schemeClr val="accent5">
                    <a:lumMod val="75000"/>
                  </a:schemeClr>
                </a:solidFill>
              </a:rPr>
              <a:t>8. Members should </a:t>
            </a:r>
            <a:r>
              <a:rPr lang="en-GB" sz="1700" b="1" dirty="0">
                <a:solidFill>
                  <a:schemeClr val="accent5">
                    <a:lumMod val="75000"/>
                  </a:schemeClr>
                </a:solidFill>
              </a:rPr>
              <a:t>undertake a proper assessment and diagnostics of factors</a:t>
            </a:r>
            <a:r>
              <a:rPr lang="en-GB" sz="1700" dirty="0">
                <a:solidFill>
                  <a:schemeClr val="accent5">
                    <a:lumMod val="75000"/>
                  </a:schemeClr>
                </a:solidFill>
              </a:rPr>
              <a:t>, characteristics, causes and circumstances of informality in the national context to inform the design and implementation of laws and regulations, policies and other measures aiming to facilitate the transition to the formal economy.</a:t>
            </a:r>
          </a:p>
        </p:txBody>
      </p:sp>
    </p:spTree>
    <p:extLst>
      <p:ext uri="{BB962C8B-B14F-4D97-AF65-F5344CB8AC3E}">
        <p14:creationId xmlns:p14="http://schemas.microsoft.com/office/powerpoint/2010/main" val="381193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9068" y="77809"/>
            <a:ext cx="8300505" cy="792088"/>
          </a:xfrm>
        </p:spPr>
        <p:txBody>
          <a:bodyPr>
            <a:normAutofit fontScale="90000"/>
          </a:bodyPr>
          <a:lstStyle/>
          <a:p>
            <a:pPr marL="720725" indent="-541338" algn="r"/>
            <a:r>
              <a:rPr lang="en-GB" altLang="en-US" dirty="0">
                <a:solidFill>
                  <a:schemeClr val="tx2">
                    <a:lumMod val="60000"/>
                    <a:lumOff val="40000"/>
                  </a:schemeClr>
                </a:solidFill>
              </a:rPr>
              <a:t> </a:t>
            </a:r>
            <a:r>
              <a:rPr lang="en-GB" altLang="en-US" sz="3100" b="1" kern="1200" dirty="0">
                <a:solidFill>
                  <a:srgbClr val="026866"/>
                </a:solidFill>
                <a:latin typeface="Verdana" panose="020B0604030504040204" pitchFamily="34" charset="0"/>
                <a:ea typeface="Verdana" panose="020B0604030504040204" pitchFamily="34" charset="0"/>
              </a:rPr>
              <a:t>Steps </a:t>
            </a:r>
            <a:r>
              <a:rPr lang="en-GB" sz="3100" b="1" kern="1200" dirty="0">
                <a:solidFill>
                  <a:srgbClr val="026866"/>
                </a:solidFill>
                <a:latin typeface="Verdana" panose="020B0604030504040204" pitchFamily="34" charset="0"/>
                <a:ea typeface="Verdana" panose="020B0604030504040204" pitchFamily="34" charset="0"/>
              </a:rPr>
              <a:t>8-10. Validation tripartite meeting</a:t>
            </a:r>
          </a:p>
        </p:txBody>
      </p:sp>
      <p:sp>
        <p:nvSpPr>
          <p:cNvPr id="8" name="Rectangle 7">
            <a:extLst>
              <a:ext uri="{FF2B5EF4-FFF2-40B4-BE49-F238E27FC236}">
                <a16:creationId xmlns:a16="http://schemas.microsoft.com/office/drawing/2014/main" id="{C41F5136-9EB2-440F-8481-B7E3556B5EC4}"/>
              </a:ext>
            </a:extLst>
          </p:cNvPr>
          <p:cNvSpPr/>
          <p:nvPr/>
        </p:nvSpPr>
        <p:spPr>
          <a:xfrm>
            <a:off x="4059165" y="1300303"/>
            <a:ext cx="578846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Roboto"/>
                <a:cs typeface="Arial" charset="0"/>
                <a:sym typeface="Helvetica Neue"/>
              </a:rPr>
              <a:t>Tripartite meeting to validate results</a:t>
            </a:r>
            <a:endParaRPr kumimoji="0" lang="en-GB" sz="2400" b="0" i="0" u="none" strike="noStrike" kern="1200" cap="none" spc="0" normalizeH="0" baseline="0" noProof="0">
              <a:ln>
                <a:noFill/>
              </a:ln>
              <a:solidFill>
                <a:srgbClr val="000000"/>
              </a:solidFill>
              <a:effectLst/>
              <a:uLnTx/>
              <a:uFillTx/>
              <a:latin typeface="Arial" charset="0"/>
              <a:cs typeface="Arial" charset="0"/>
              <a:sym typeface="Helvetica Neue"/>
            </a:endParaRPr>
          </a:p>
        </p:txBody>
      </p:sp>
      <p:sp>
        <p:nvSpPr>
          <p:cNvPr id="9" name="Rectangle 8">
            <a:extLst>
              <a:ext uri="{FF2B5EF4-FFF2-40B4-BE49-F238E27FC236}">
                <a16:creationId xmlns:a16="http://schemas.microsoft.com/office/drawing/2014/main" id="{F1AB1243-8E5C-4102-BCF3-66ABDBE5CC70}"/>
              </a:ext>
            </a:extLst>
          </p:cNvPr>
          <p:cNvSpPr/>
          <p:nvPr/>
        </p:nvSpPr>
        <p:spPr>
          <a:xfrm>
            <a:off x="3071138" y="1949032"/>
            <a:ext cx="6481772"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a:cs typeface="Arial" charset="0"/>
                <a:sym typeface="Helvetica Neue"/>
              </a:rPr>
              <a:t>Shared (tripartite) vision on the main characteristics, causes, circumstances and forms of informality in the country, possibly for a sector, a group of workers, a type of informality</a:t>
            </a:r>
            <a:endParaRPr kumimoji="0" lang="en-GB" sz="1800" b="0" i="0" u="none" strike="noStrike" kern="1200" cap="none" spc="0" normalizeH="0" baseline="0" noProof="0" dirty="0">
              <a:ln>
                <a:noFill/>
              </a:ln>
              <a:solidFill>
                <a:srgbClr val="000000"/>
              </a:solidFill>
              <a:effectLst/>
              <a:uLnTx/>
              <a:uFillTx/>
              <a:latin typeface="Arial" charset="0"/>
              <a:cs typeface="Arial" charset="0"/>
              <a:sym typeface="Helvetica Neue"/>
            </a:endParaRPr>
          </a:p>
        </p:txBody>
      </p:sp>
      <p:sp>
        <p:nvSpPr>
          <p:cNvPr id="11" name="Flèche : bas 10">
            <a:extLst>
              <a:ext uri="{FF2B5EF4-FFF2-40B4-BE49-F238E27FC236}">
                <a16:creationId xmlns:a16="http://schemas.microsoft.com/office/drawing/2014/main" id="{D2697934-A300-4391-8206-BAEF67E4E2E6}"/>
              </a:ext>
            </a:extLst>
          </p:cNvPr>
          <p:cNvSpPr/>
          <p:nvPr/>
        </p:nvSpPr>
        <p:spPr>
          <a:xfrm>
            <a:off x="5710276" y="2956695"/>
            <a:ext cx="1008112" cy="551818"/>
          </a:xfrm>
          <a:prstGeom prst="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sym typeface="Helvetica Neue"/>
            </a:endParaRPr>
          </a:p>
        </p:txBody>
      </p:sp>
      <p:sp>
        <p:nvSpPr>
          <p:cNvPr id="21" name="Rectangle 20">
            <a:extLst>
              <a:ext uri="{FF2B5EF4-FFF2-40B4-BE49-F238E27FC236}">
                <a16:creationId xmlns:a16="http://schemas.microsoft.com/office/drawing/2014/main" id="{FEF6EA07-E066-4B04-AB28-1838A2458ECA}"/>
              </a:ext>
            </a:extLst>
          </p:cNvPr>
          <p:cNvSpPr/>
          <p:nvPr/>
        </p:nvSpPr>
        <p:spPr>
          <a:xfrm>
            <a:off x="2178886" y="1156814"/>
            <a:ext cx="1497526"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C00000"/>
                </a:solidFill>
                <a:effectLst/>
                <a:uLnTx/>
                <a:uFillTx/>
                <a:latin typeface="Berlin Sans FB" panose="020E0602020502020306" pitchFamily="34" charset="0"/>
                <a:cs typeface="Arial" charset="0"/>
                <a:sym typeface="Helvetica Neue"/>
              </a:rPr>
              <a:t>Step 8</a:t>
            </a:r>
            <a:endParaRPr kumimoji="0" lang="en-GB" sz="4000" b="0" i="0" u="none" strike="noStrike" kern="1200" cap="none" spc="0" normalizeH="0" baseline="0" noProof="0">
              <a:ln>
                <a:noFill/>
              </a:ln>
              <a:solidFill>
                <a:srgbClr val="000000"/>
              </a:solidFill>
              <a:effectLst/>
              <a:uLnTx/>
              <a:uFillTx/>
              <a:latin typeface="Arial" charset="0"/>
              <a:cs typeface="Arial" charset="0"/>
              <a:sym typeface="Helvetica Neue"/>
            </a:endParaRPr>
          </a:p>
        </p:txBody>
      </p:sp>
      <p:sp>
        <p:nvSpPr>
          <p:cNvPr id="15" name="Rectangle 14">
            <a:extLst>
              <a:ext uri="{FF2B5EF4-FFF2-40B4-BE49-F238E27FC236}">
                <a16:creationId xmlns:a16="http://schemas.microsoft.com/office/drawing/2014/main" id="{0D0CEE21-B90C-4682-A632-6B48B6619656}"/>
              </a:ext>
            </a:extLst>
          </p:cNvPr>
          <p:cNvSpPr/>
          <p:nvPr/>
        </p:nvSpPr>
        <p:spPr>
          <a:xfrm>
            <a:off x="4372185" y="3658758"/>
            <a:ext cx="578846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cs typeface="Arial" charset="0"/>
                <a:sym typeface="Helvetica Neue"/>
              </a:rPr>
              <a:t>Identify priority measures</a:t>
            </a:r>
          </a:p>
        </p:txBody>
      </p:sp>
      <p:sp>
        <p:nvSpPr>
          <p:cNvPr id="17" name="Rectangle 16">
            <a:extLst>
              <a:ext uri="{FF2B5EF4-FFF2-40B4-BE49-F238E27FC236}">
                <a16:creationId xmlns:a16="http://schemas.microsoft.com/office/drawing/2014/main" id="{97543935-65AD-485A-A264-9989F9181139}"/>
              </a:ext>
            </a:extLst>
          </p:cNvPr>
          <p:cNvSpPr/>
          <p:nvPr/>
        </p:nvSpPr>
        <p:spPr>
          <a:xfrm>
            <a:off x="2150833" y="3535647"/>
            <a:ext cx="1524776"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C00000"/>
                </a:solidFill>
                <a:effectLst/>
                <a:uLnTx/>
                <a:uFillTx/>
                <a:latin typeface="Berlin Sans FB" panose="020E0602020502020306" pitchFamily="34" charset="0"/>
                <a:cs typeface="Arial" charset="0"/>
                <a:sym typeface="Helvetica Neue"/>
              </a:rPr>
              <a:t>Step 9</a:t>
            </a:r>
            <a:endParaRPr kumimoji="0" lang="en-GB" sz="4000" b="0" i="0" u="none" strike="noStrike" kern="1200" cap="none" spc="0" normalizeH="0" baseline="0" noProof="0" dirty="0">
              <a:ln>
                <a:noFill/>
              </a:ln>
              <a:solidFill>
                <a:srgbClr val="000000"/>
              </a:solidFill>
              <a:effectLst/>
              <a:uLnTx/>
              <a:uFillTx/>
              <a:latin typeface="Arial" charset="0"/>
              <a:cs typeface="Arial" charset="0"/>
              <a:sym typeface="Helvetica Neue"/>
            </a:endParaRPr>
          </a:p>
        </p:txBody>
      </p:sp>
      <p:sp>
        <p:nvSpPr>
          <p:cNvPr id="10" name="Rectangle 9">
            <a:extLst>
              <a:ext uri="{FF2B5EF4-FFF2-40B4-BE49-F238E27FC236}">
                <a16:creationId xmlns:a16="http://schemas.microsoft.com/office/drawing/2014/main" id="{972726B6-A40D-488D-96AD-6D9052EB01CA}"/>
              </a:ext>
            </a:extLst>
          </p:cNvPr>
          <p:cNvSpPr/>
          <p:nvPr/>
        </p:nvSpPr>
        <p:spPr>
          <a:xfrm>
            <a:off x="3953038" y="5091836"/>
            <a:ext cx="6626761" cy="11387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cs typeface="Arial" charset="0"/>
                <a:sym typeface="Helvetica Neue"/>
              </a:rPr>
              <a:t>Developing a strategy, action plan(s) / road maps </a:t>
            </a:r>
            <a:r>
              <a:rPr kumimoji="0" lang="en-GB" sz="2000" b="0" i="0" u="none" strike="noStrike" kern="1200" cap="none" spc="0" normalizeH="0" baseline="0" noProof="0" dirty="0">
                <a:ln>
                  <a:noFill/>
                </a:ln>
                <a:solidFill>
                  <a:srgbClr val="000000"/>
                </a:solidFill>
                <a:effectLst/>
                <a:uLnTx/>
                <a:uFillTx/>
                <a:latin typeface="Arial" charset="0"/>
                <a:cs typeface="Arial" charset="0"/>
                <a:sym typeface="Helvetica Neue"/>
              </a:rPr>
              <a:t>(incl. responsibilities, deadlines, indicators to monitor the implementation of activities)</a:t>
            </a:r>
            <a:endParaRPr kumimoji="0" lang="en-GB" sz="2400" b="0" i="0" u="none" strike="noStrike" kern="1200" cap="none" spc="0" normalizeH="0" baseline="0" noProof="0" dirty="0">
              <a:ln>
                <a:noFill/>
              </a:ln>
              <a:solidFill>
                <a:srgbClr val="000000"/>
              </a:solidFill>
              <a:effectLst/>
              <a:uLnTx/>
              <a:uFillTx/>
              <a:latin typeface="Arial" charset="0"/>
              <a:cs typeface="Arial" charset="0"/>
              <a:sym typeface="Helvetica Neue"/>
            </a:endParaRPr>
          </a:p>
        </p:txBody>
      </p:sp>
      <p:sp>
        <p:nvSpPr>
          <p:cNvPr id="12" name="Rectangle 11">
            <a:extLst>
              <a:ext uri="{FF2B5EF4-FFF2-40B4-BE49-F238E27FC236}">
                <a16:creationId xmlns:a16="http://schemas.microsoft.com/office/drawing/2014/main" id="{C7894389-0A31-4EB5-8F76-9D643CD48DAD}"/>
              </a:ext>
            </a:extLst>
          </p:cNvPr>
          <p:cNvSpPr/>
          <p:nvPr/>
        </p:nvSpPr>
        <p:spPr>
          <a:xfrm>
            <a:off x="1989580" y="5027473"/>
            <a:ext cx="1712328"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C00000"/>
                </a:solidFill>
                <a:effectLst/>
                <a:uLnTx/>
                <a:uFillTx/>
                <a:latin typeface="Berlin Sans FB" panose="020E0602020502020306" pitchFamily="34" charset="0"/>
                <a:cs typeface="Arial" charset="0"/>
                <a:sym typeface="Helvetica Neue"/>
              </a:rPr>
              <a:t>Step 10</a:t>
            </a:r>
            <a:endParaRPr kumimoji="0" lang="en-GB" sz="4000" b="0" i="0" u="none" strike="noStrike" kern="1200" cap="none" spc="0" normalizeH="0" baseline="0" noProof="0" dirty="0">
              <a:ln>
                <a:noFill/>
              </a:ln>
              <a:solidFill>
                <a:srgbClr val="000000"/>
              </a:solidFill>
              <a:effectLst/>
              <a:uLnTx/>
              <a:uFillTx/>
              <a:latin typeface="Arial" charset="0"/>
              <a:cs typeface="Arial" charset="0"/>
              <a:sym typeface="Helvetica Neue"/>
            </a:endParaRPr>
          </a:p>
        </p:txBody>
      </p:sp>
      <p:sp>
        <p:nvSpPr>
          <p:cNvPr id="13" name="Flèche : bas 12">
            <a:extLst>
              <a:ext uri="{FF2B5EF4-FFF2-40B4-BE49-F238E27FC236}">
                <a16:creationId xmlns:a16="http://schemas.microsoft.com/office/drawing/2014/main" id="{61E6ADF1-E1C8-476C-91B8-7D7C34B98AB2}"/>
              </a:ext>
            </a:extLst>
          </p:cNvPr>
          <p:cNvSpPr/>
          <p:nvPr/>
        </p:nvSpPr>
        <p:spPr>
          <a:xfrm>
            <a:off x="5710276" y="4361308"/>
            <a:ext cx="1008112" cy="551818"/>
          </a:xfrm>
          <a:prstGeom prst="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sym typeface="Helvetica Neue"/>
            </a:endParaRPr>
          </a:p>
        </p:txBody>
      </p:sp>
    </p:spTree>
    <p:extLst>
      <p:ext uri="{BB962C8B-B14F-4D97-AF65-F5344CB8AC3E}">
        <p14:creationId xmlns:p14="http://schemas.microsoft.com/office/powerpoint/2010/main" val="2902890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noFill/>
                <a:effectLst/>
                <a:uLnTx/>
                <a:uFillTx/>
                <a:latin typeface="Arial" panose="020B0604020202020204"/>
                <a:ea typeface="+mn-ea"/>
                <a:cs typeface="Arial" charset="0"/>
              </a:rPr>
              <a:t>Date: Monday / 01 / October / 2019</a:t>
            </a:r>
          </a:p>
        </p:txBody>
      </p:sp>
      <p:sp>
        <p:nvSpPr>
          <p:cNvPr id="15" name="Content Placeholder 3"/>
          <p:cNvSpPr txBox="1">
            <a:spLocks/>
          </p:cNvSpPr>
          <p:nvPr/>
        </p:nvSpPr>
        <p:spPr>
          <a:xfrm>
            <a:off x="5629176" y="1704377"/>
            <a:ext cx="3528083" cy="4433740"/>
          </a:xfrm>
          <a:prstGeom prst="rect">
            <a:avLst/>
          </a:prstGeom>
        </p:spPr>
        <p:txBody>
          <a:bodyPr vert="horz" lIns="0" tIns="0" rIns="0" bIns="0" rtlCol="0" anchor="b">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grpSp>
        <p:nvGrpSpPr>
          <p:cNvPr id="8" name="Groupe 7">
            <a:extLst>
              <a:ext uri="{FF2B5EF4-FFF2-40B4-BE49-F238E27FC236}">
                <a16:creationId xmlns:a16="http://schemas.microsoft.com/office/drawing/2014/main" id="{7A7FB6D5-23EF-D6A1-63C7-459C932C2340}"/>
              </a:ext>
            </a:extLst>
          </p:cNvPr>
          <p:cNvGrpSpPr/>
          <p:nvPr/>
        </p:nvGrpSpPr>
        <p:grpSpPr>
          <a:xfrm>
            <a:off x="8117183" y="492369"/>
            <a:ext cx="4044540" cy="3663949"/>
            <a:chOff x="8118545" y="1644961"/>
            <a:chExt cx="4044540" cy="2819189"/>
          </a:xfrm>
        </p:grpSpPr>
        <p:sp>
          <p:nvSpPr>
            <p:cNvPr id="20" name="Rectangle 19"/>
            <p:cNvSpPr/>
            <p:nvPr/>
          </p:nvSpPr>
          <p:spPr>
            <a:xfrm>
              <a:off x="8118545" y="1644961"/>
              <a:ext cx="3962076" cy="2397883"/>
            </a:xfrm>
            <a:prstGeom prst="rect">
              <a:avLst/>
            </a:prstGeom>
            <a:solidFill>
              <a:srgbClr val="0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Chord 21"/>
            <p:cNvSpPr/>
            <p:nvPr/>
          </p:nvSpPr>
          <p:spPr>
            <a:xfrm rot="17520000">
              <a:off x="9780593" y="3810618"/>
              <a:ext cx="637980" cy="669084"/>
            </a:xfrm>
            <a:prstGeom prst="chord">
              <a:avLst/>
            </a:prstGeom>
            <a:solidFill>
              <a:srgbClr val="0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 name="TextBox 24"/>
            <p:cNvSpPr txBox="1"/>
            <p:nvPr/>
          </p:nvSpPr>
          <p:spPr>
            <a:xfrm>
              <a:off x="8320340" y="1661288"/>
              <a:ext cx="3842745" cy="870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 Incentives &amp; support: m</a:t>
              </a:r>
              <a:r>
                <a:rPr kumimoji="0" lang="en"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aking formalization easier and more “attractive ”</a:t>
              </a:r>
            </a:p>
          </p:txBody>
        </p:sp>
      </p:grpSp>
      <p:grpSp>
        <p:nvGrpSpPr>
          <p:cNvPr id="7" name="Groupe 6">
            <a:extLst>
              <a:ext uri="{FF2B5EF4-FFF2-40B4-BE49-F238E27FC236}">
                <a16:creationId xmlns:a16="http://schemas.microsoft.com/office/drawing/2014/main" id="{095CBD1B-3AC1-B0D6-274C-00775EB737C6}"/>
              </a:ext>
            </a:extLst>
          </p:cNvPr>
          <p:cNvGrpSpPr/>
          <p:nvPr/>
        </p:nvGrpSpPr>
        <p:grpSpPr>
          <a:xfrm>
            <a:off x="3558277" y="531451"/>
            <a:ext cx="5024963" cy="3131375"/>
            <a:chOff x="4149781" y="1637962"/>
            <a:chExt cx="4377358" cy="2399426"/>
          </a:xfrm>
        </p:grpSpPr>
        <p:sp>
          <p:nvSpPr>
            <p:cNvPr id="19" name="Rectangle 18"/>
            <p:cNvSpPr/>
            <p:nvPr/>
          </p:nvSpPr>
          <p:spPr>
            <a:xfrm>
              <a:off x="4159071" y="1644962"/>
              <a:ext cx="3962076" cy="23924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Chord 22"/>
            <p:cNvSpPr/>
            <p:nvPr/>
          </p:nvSpPr>
          <p:spPr>
            <a:xfrm rot="12120000">
              <a:off x="7898238" y="2501803"/>
              <a:ext cx="628901" cy="678744"/>
            </a:xfrm>
            <a:prstGeom prst="chor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 name="TextBox 27"/>
            <p:cNvSpPr txBox="1"/>
            <p:nvPr/>
          </p:nvSpPr>
          <p:spPr>
            <a:xfrm>
              <a:off x="4149781" y="1637962"/>
              <a:ext cx="3975205" cy="604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Legislation/ regulatory &amp; institutional framework</a:t>
              </a:r>
            </a:p>
          </p:txBody>
        </p:sp>
      </p:grpSp>
      <p:sp>
        <p:nvSpPr>
          <p:cNvPr id="30" name="Rectangle 29">
            <a:extLst>
              <a:ext uri="{FF2B5EF4-FFF2-40B4-BE49-F238E27FC236}">
                <a16:creationId xmlns:a16="http://schemas.microsoft.com/office/drawing/2014/main" id="{3D1D4180-B2CA-AA26-2910-5FCDB72C63BD}"/>
              </a:ext>
            </a:extLst>
          </p:cNvPr>
          <p:cNvSpPr/>
          <p:nvPr/>
        </p:nvSpPr>
        <p:spPr>
          <a:xfrm>
            <a:off x="34130" y="4912893"/>
            <a:ext cx="3426566" cy="359379"/>
          </a:xfrm>
          <a:prstGeom prst="rect">
            <a:avLst/>
          </a:prstGeom>
          <a:solidFill>
            <a:schemeClr val="accent2">
              <a:lumMod val="20000"/>
              <a:lumOff val="80000"/>
            </a:schemeClr>
          </a:solidFill>
          <a:ln>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lIns="30398" rIns="30398"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libri" panose="020F0502020204030204"/>
                <a:ea typeface="+mn-ea"/>
                <a:cs typeface="+mn-cs"/>
              </a:rPr>
              <a:t>Coordination</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FFB22E1-2207-4A72-5B03-840AC048D094}"/>
              </a:ext>
            </a:extLst>
          </p:cNvPr>
          <p:cNvSpPr/>
          <p:nvPr/>
        </p:nvSpPr>
        <p:spPr>
          <a:xfrm>
            <a:off x="34130" y="4404804"/>
            <a:ext cx="3426566" cy="421009"/>
          </a:xfrm>
          <a:prstGeom prst="rect">
            <a:avLst/>
          </a:prstGeom>
          <a:solidFill>
            <a:srgbClr val="92D050"/>
          </a:solidFill>
          <a:ln>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lIns="30398" rIns="30398"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libri" panose="020F0502020204030204"/>
                <a:ea typeface="+mn-ea"/>
                <a:cs typeface="+mn-cs"/>
              </a:rPr>
              <a:t>Social dialogue</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67A3F4C-91FA-E3F4-8F01-370210080083}"/>
              </a:ext>
            </a:extLst>
          </p:cNvPr>
          <p:cNvSpPr/>
          <p:nvPr/>
        </p:nvSpPr>
        <p:spPr>
          <a:xfrm>
            <a:off x="25651" y="3603092"/>
            <a:ext cx="3455773" cy="755631"/>
          </a:xfrm>
          <a:prstGeom prst="rect">
            <a:avLst/>
          </a:prstGeom>
          <a:solidFill>
            <a:srgbClr val="024846"/>
          </a:solidFill>
          <a:ln>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lIns="30398" rIns="30398"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uLnTx/>
                <a:uFillTx/>
                <a:latin typeface="Calibri" panose="020F0502020204030204"/>
                <a:ea typeface="+mn-ea"/>
                <a:cs typeface="+mn-cs"/>
              </a:rPr>
              <a:t>Institutional accountability &amp; effectiveness</a:t>
            </a: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25A1EAB-6D02-09CB-486B-94352F882EAA}"/>
              </a:ext>
            </a:extLst>
          </p:cNvPr>
          <p:cNvSpPr/>
          <p:nvPr/>
        </p:nvSpPr>
        <p:spPr>
          <a:xfrm>
            <a:off x="30558" y="5310941"/>
            <a:ext cx="3433710" cy="421009"/>
          </a:xfrm>
          <a:prstGeom prst="rect">
            <a:avLst/>
          </a:prstGeom>
          <a:solidFill>
            <a:schemeClr val="bg1">
              <a:lumMod val="85000"/>
            </a:schemeClr>
          </a:solidFill>
          <a:ln>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lIns="30398" rIns="30398"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Calibri" panose="020F0502020204030204"/>
                <a:ea typeface="+mn-ea"/>
                <a:cs typeface="+mn-cs"/>
              </a:rPr>
              <a:t>Use of new technologies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30E5354F-8389-4748-B931-CB9B3F442DE0}"/>
              </a:ext>
            </a:extLst>
          </p:cNvPr>
          <p:cNvSpPr txBox="1"/>
          <p:nvPr/>
        </p:nvSpPr>
        <p:spPr>
          <a:xfrm>
            <a:off x="-93439" y="5875488"/>
            <a:ext cx="350770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00000"/>
                </a:solidFill>
                <a:effectLst/>
                <a:uLnTx/>
                <a:uFillTx/>
                <a:latin typeface="Arial" panose="020B0604020202020204"/>
                <a:ea typeface="+mn-ea"/>
                <a:cs typeface="Arial" charset="0"/>
              </a:rPr>
              <a:t>Enabling factors/ necessary conditions</a:t>
            </a:r>
          </a:p>
        </p:txBody>
      </p:sp>
      <p:sp>
        <p:nvSpPr>
          <p:cNvPr id="36" name="ZoneTexte 35">
            <a:extLst>
              <a:ext uri="{FF2B5EF4-FFF2-40B4-BE49-F238E27FC236}">
                <a16:creationId xmlns:a16="http://schemas.microsoft.com/office/drawing/2014/main" id="{9B29B5E3-B5C6-BD60-8C4F-95331275C92D}"/>
              </a:ext>
            </a:extLst>
          </p:cNvPr>
          <p:cNvSpPr txBox="1"/>
          <p:nvPr/>
        </p:nvSpPr>
        <p:spPr>
          <a:xfrm>
            <a:off x="3568539" y="1195570"/>
            <a:ext cx="4588486"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Extend legal coverage </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of labour, social, fiscal, commercial and other relevant legislation to all workers and enterprises</a:t>
            </a:r>
          </a:p>
          <a:p>
            <a:pPr marL="285750" marR="0" lvl="0" indent="-2857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Improve levels </a:t>
            </a:r>
            <a:r>
              <a:rPr kumimoji="0" lang="en-GB" sz="14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of legal protection </a:t>
            </a:r>
            <a:r>
              <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including</a:t>
            </a:r>
          </a:p>
          <a:p>
            <a:pPr marL="533400" marR="0" lvl="1" indent="-285750" algn="l" defTabSz="914400" rtl="0" eaLnBrk="1" fontAlgn="auto" latinLnBrk="0" hangingPunct="1">
              <a:lnSpc>
                <a:spcPct val="100000"/>
              </a:lnSpc>
              <a:spcBef>
                <a:spcPts val="0"/>
              </a:spcBef>
              <a:spcAft>
                <a:spcPts val="0"/>
              </a:spcAft>
              <a:buClrTx/>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Levels of benefits and advantages associated to formality</a:t>
            </a:r>
          </a:p>
          <a:p>
            <a:pPr marL="533400" marR="0" lvl="1" indent="-285750" algn="l" defTabSz="914400" rtl="0" eaLnBrk="1" fontAlgn="auto" latinLnBrk="0" hangingPunct="1">
              <a:lnSpc>
                <a:spcPct val="100000"/>
              </a:lnSpc>
              <a:spcBef>
                <a:spcPts val="0"/>
              </a:spcBef>
              <a:spcAft>
                <a:spcPts val="0"/>
              </a:spcAft>
              <a:buClrTx/>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Adjust eligibility conditions and modalities to comply (adapted / flexible/ simplified)</a:t>
            </a:r>
          </a:p>
          <a:p>
            <a:pPr marL="285750" marR="0" lvl="0" indent="-2857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Information/training </a:t>
            </a:r>
            <a:r>
              <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about rights and obligations</a:t>
            </a:r>
            <a:endParaRPr kumimoji="0" lang="en-GB" sz="12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37" name="ZoneTexte 36">
            <a:extLst>
              <a:ext uri="{FF2B5EF4-FFF2-40B4-BE49-F238E27FC236}">
                <a16:creationId xmlns:a16="http://schemas.microsoft.com/office/drawing/2014/main" id="{76ABCE00-3619-F3C7-4461-A6D0B66F4D06}"/>
              </a:ext>
            </a:extLst>
          </p:cNvPr>
          <p:cNvSpPr txBox="1"/>
          <p:nvPr/>
        </p:nvSpPr>
        <p:spPr>
          <a:xfrm>
            <a:off x="8609555" y="1712295"/>
            <a:ext cx="3582445" cy="160043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Simplification/ tax benefits; </a:t>
            </a:r>
            <a:r>
              <a:rPr kumimoji="0" lang="en" sz="1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unification of several taxes and contributions (e.g. single tax)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One stop shop, e-formality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Access to markets;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Extension of social protection to difficult groups </a:t>
            </a:r>
            <a:r>
              <a:rPr kumimoji="0" lang="en" sz="1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(adequate modalities)</a:t>
            </a: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endParaRPr>
          </a:p>
        </p:txBody>
      </p:sp>
      <p:grpSp>
        <p:nvGrpSpPr>
          <p:cNvPr id="9" name="Groupe 8">
            <a:extLst>
              <a:ext uri="{FF2B5EF4-FFF2-40B4-BE49-F238E27FC236}">
                <a16:creationId xmlns:a16="http://schemas.microsoft.com/office/drawing/2014/main" id="{F2A91A88-483F-0BED-2DD5-B8669C76EB94}"/>
              </a:ext>
            </a:extLst>
          </p:cNvPr>
          <p:cNvGrpSpPr/>
          <p:nvPr/>
        </p:nvGrpSpPr>
        <p:grpSpPr>
          <a:xfrm>
            <a:off x="3568941" y="3621140"/>
            <a:ext cx="4588084" cy="3143861"/>
            <a:chOff x="4078084" y="4102960"/>
            <a:chExt cx="4055680" cy="2326853"/>
          </a:xfrm>
        </p:grpSpPr>
        <p:sp>
          <p:nvSpPr>
            <p:cNvPr id="17" name="Rectangle 16"/>
            <p:cNvSpPr/>
            <p:nvPr/>
          </p:nvSpPr>
          <p:spPr>
            <a:xfrm>
              <a:off x="4078084" y="4102960"/>
              <a:ext cx="4043063" cy="23268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7" name="TextBox 26"/>
            <p:cNvSpPr txBox="1"/>
            <p:nvPr/>
          </p:nvSpPr>
          <p:spPr>
            <a:xfrm>
              <a:off x="4186210" y="4142969"/>
              <a:ext cx="3947554" cy="759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 Productivity/ skills &amp; employability: </a:t>
              </a:r>
              <a:r>
                <a:rPr kumimoji="0" lang="en"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formal jobs creation &amp; making formalization possible &amp; sustainable</a:t>
              </a:r>
            </a:p>
          </p:txBody>
        </p:sp>
      </p:grpSp>
      <p:grpSp>
        <p:nvGrpSpPr>
          <p:cNvPr id="11" name="Groupe 10">
            <a:extLst>
              <a:ext uri="{FF2B5EF4-FFF2-40B4-BE49-F238E27FC236}">
                <a16:creationId xmlns:a16="http://schemas.microsoft.com/office/drawing/2014/main" id="{7D7909D5-8213-BF21-E2E7-9B8940CA689B}"/>
              </a:ext>
            </a:extLst>
          </p:cNvPr>
          <p:cNvGrpSpPr/>
          <p:nvPr/>
        </p:nvGrpSpPr>
        <p:grpSpPr>
          <a:xfrm>
            <a:off x="7700196" y="3621140"/>
            <a:ext cx="4379468" cy="3161201"/>
            <a:chOff x="7701153" y="3945677"/>
            <a:chExt cx="4379468" cy="2804523"/>
          </a:xfrm>
        </p:grpSpPr>
        <p:sp>
          <p:nvSpPr>
            <p:cNvPr id="24" name="Chord 23"/>
            <p:cNvSpPr/>
            <p:nvPr/>
          </p:nvSpPr>
          <p:spPr>
            <a:xfrm rot="1320000">
              <a:off x="7701153" y="4894227"/>
              <a:ext cx="628901" cy="678744"/>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Rectangle 17"/>
            <p:cNvSpPr/>
            <p:nvPr/>
          </p:nvSpPr>
          <p:spPr>
            <a:xfrm>
              <a:off x="8118545" y="3945677"/>
              <a:ext cx="3962076" cy="28045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39" name="Chord 21">
            <a:extLst>
              <a:ext uri="{FF2B5EF4-FFF2-40B4-BE49-F238E27FC236}">
                <a16:creationId xmlns:a16="http://schemas.microsoft.com/office/drawing/2014/main" id="{8DC2399F-E908-814C-D3BB-7A0802736208}"/>
              </a:ext>
            </a:extLst>
          </p:cNvPr>
          <p:cNvSpPr/>
          <p:nvPr/>
        </p:nvSpPr>
        <p:spPr>
          <a:xfrm rot="17520000">
            <a:off x="9728262" y="3374108"/>
            <a:ext cx="740497" cy="669084"/>
          </a:xfrm>
          <a:prstGeom prst="chord">
            <a:avLst/>
          </a:prstGeom>
          <a:solidFill>
            <a:srgbClr val="0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Chord 20">
            <a:extLst>
              <a:ext uri="{FF2B5EF4-FFF2-40B4-BE49-F238E27FC236}">
                <a16:creationId xmlns:a16="http://schemas.microsoft.com/office/drawing/2014/main" id="{B0E35EE7-8594-34C0-ECAC-352C7D4780F4}"/>
              </a:ext>
            </a:extLst>
          </p:cNvPr>
          <p:cNvSpPr/>
          <p:nvPr/>
        </p:nvSpPr>
        <p:spPr>
          <a:xfrm rot="6720000">
            <a:off x="5536856" y="3286598"/>
            <a:ext cx="637980" cy="669084"/>
          </a:xfrm>
          <a:prstGeom prst="chor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ZoneTexte 37">
            <a:extLst>
              <a:ext uri="{FF2B5EF4-FFF2-40B4-BE49-F238E27FC236}">
                <a16:creationId xmlns:a16="http://schemas.microsoft.com/office/drawing/2014/main" id="{8203B3F4-0026-D689-5387-44947B2F1188}"/>
              </a:ext>
            </a:extLst>
          </p:cNvPr>
          <p:cNvSpPr txBox="1"/>
          <p:nvPr/>
        </p:nvSpPr>
        <p:spPr>
          <a:xfrm>
            <a:off x="3603744" y="4811208"/>
            <a:ext cx="4134897"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Improved productivity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at the global/environment level (macro) ; </a:t>
            </a:r>
            <a:r>
              <a:rPr kumimoji="0" lang="en-US" sz="1400" b="0" i="0" u="none" strike="noStrike" kern="1200" cap="none" spc="0" normalizeH="0" baseline="0" noProof="0" dirty="0" err="1">
                <a:ln>
                  <a:noFill/>
                </a:ln>
                <a:solidFill>
                  <a:srgbClr val="000000"/>
                </a:solidFill>
                <a:effectLst/>
                <a:uLnTx/>
                <a:uFillTx/>
                <a:latin typeface="Arial" panose="020B0604020202020204"/>
                <a:ea typeface="+mn-ea"/>
                <a:cs typeface="Times New Roman" panose="02020603050405020304" pitchFamily="18" charset="0"/>
              </a:rPr>
              <a:t>meso</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(sectors / value chains) ; micro (enterprise)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Improvement of skills</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re-skilling and qualification (enhanced mobility from one job to the 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Reducing decent work deficit in the informal economy</a:t>
            </a:r>
          </a:p>
        </p:txBody>
      </p:sp>
      <p:sp>
        <p:nvSpPr>
          <p:cNvPr id="2" name="TextBox 25">
            <a:extLst>
              <a:ext uri="{FF2B5EF4-FFF2-40B4-BE49-F238E27FC236}">
                <a16:creationId xmlns:a16="http://schemas.microsoft.com/office/drawing/2014/main" id="{AC47BF5C-82C1-B87E-DB09-9AD9CDD6DAE4}"/>
              </a:ext>
            </a:extLst>
          </p:cNvPr>
          <p:cNvSpPr txBox="1"/>
          <p:nvPr/>
        </p:nvSpPr>
        <p:spPr>
          <a:xfrm>
            <a:off x="8236198" y="4099403"/>
            <a:ext cx="3892517"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a:ea typeface="+mn-ea"/>
                <a:cs typeface="Arial" charset="0"/>
              </a:rPr>
              <a:t>4. Enforcement and compliance: </a:t>
            </a: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Arial" charset="0"/>
              </a:rPr>
              <a:t>making it less attractive to be informal</a:t>
            </a:r>
            <a:br>
              <a:rPr kumimoji="0" lang="en-GB" sz="2000" b="1" i="0" u="none" strike="noStrike" kern="1200" cap="none" spc="0" normalizeH="0" baseline="0" noProof="0" dirty="0">
                <a:ln>
                  <a:noFill/>
                </a:ln>
                <a:solidFill>
                  <a:prstClr val="white"/>
                </a:solidFill>
                <a:effectLst/>
                <a:uLnTx/>
                <a:uFillTx/>
                <a:latin typeface="Arial" panose="020B0604020202020204"/>
                <a:ea typeface="+mn-ea"/>
                <a:cs typeface="Arial" charset="0"/>
              </a:rPr>
            </a:br>
            <a:br>
              <a:rPr kumimoji="0" lang="en-GB" sz="500" b="1" i="0" u="none" strike="noStrike" kern="1200" cap="none" spc="0" normalizeH="0" baseline="0" noProof="0" dirty="0">
                <a:ln>
                  <a:noFill/>
                </a:ln>
                <a:solidFill>
                  <a:prstClr val="white"/>
                </a:solidFill>
                <a:effectLst/>
                <a:uLnTx/>
                <a:uFillTx/>
                <a:latin typeface="Arial" panose="020B0604020202020204"/>
                <a:ea typeface="+mn-ea"/>
                <a:cs typeface="Arial" charset="0"/>
              </a:rPr>
            </a:br>
            <a:r>
              <a:rPr kumimoji="0" lang="en-GB" altLang="es-C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Inspection with technical assistance</a:t>
            </a:r>
          </a:p>
          <a:p>
            <a:pPr marL="554038" marR="0" lvl="1" indent="-285750" algn="l" defTabSz="914400" rtl="0" eaLnBrk="1" fontAlgn="auto" latinLnBrk="0" hangingPunct="1">
              <a:lnSpc>
                <a:spcPct val="100000"/>
              </a:lnSpc>
              <a:spcBef>
                <a:spcPts val="0"/>
              </a:spcBef>
              <a:spcAft>
                <a:spcPts val="0"/>
              </a:spcAft>
              <a:buClr>
                <a:prstClr val="white"/>
              </a:buClr>
              <a:buSzTx/>
              <a:buFont typeface="Wingdings 2" panose="05020102010507070707" pitchFamily="18" charset="2"/>
              <a:buChar char="Î"/>
              <a:tabLst/>
              <a:defRPr/>
            </a:pPr>
            <a:r>
              <a:rPr kumimoji="0" lang="en-GB" altLang="es-C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Unique identification numbers</a:t>
            </a:r>
          </a:p>
          <a:p>
            <a:pPr marL="554038" marR="0" lvl="1" indent="-285750" algn="l" defTabSz="914400" rtl="0" eaLnBrk="1" fontAlgn="auto" latinLnBrk="0" hangingPunct="1">
              <a:lnSpc>
                <a:spcPct val="100000"/>
              </a:lnSpc>
              <a:spcBef>
                <a:spcPts val="0"/>
              </a:spcBef>
              <a:spcAft>
                <a:spcPts val="0"/>
              </a:spcAft>
              <a:buClr>
                <a:prstClr val="white"/>
              </a:buClr>
              <a:buSzTx/>
              <a:buFont typeface="Wingdings 2" panose="05020102010507070707" pitchFamily="18" charset="2"/>
              <a:buChar char="Î"/>
              <a:tabLst/>
              <a:defRPr/>
            </a:pPr>
            <a:r>
              <a:rPr kumimoji="0" lang="en-GB" altLang="es-C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Effective sanction systems</a:t>
            </a:r>
          </a:p>
          <a:p>
            <a:pPr marL="554038" marR="0" lvl="1" indent="-285750" algn="l" defTabSz="914400" rtl="0" eaLnBrk="1" fontAlgn="auto" latinLnBrk="0" hangingPunct="1">
              <a:lnSpc>
                <a:spcPct val="100000"/>
              </a:lnSpc>
              <a:spcBef>
                <a:spcPts val="0"/>
              </a:spcBef>
              <a:spcAft>
                <a:spcPts val="0"/>
              </a:spcAft>
              <a:buClr>
                <a:prstClr val="white"/>
              </a:buClr>
              <a:buSzTx/>
              <a:buFont typeface="Wingdings 2" panose="05020102010507070707" pitchFamily="18" charset="2"/>
              <a:buChar char="Î"/>
              <a:tabLst/>
              <a:defRPr/>
            </a:pPr>
            <a:r>
              <a:rPr kumimoji="0" lang="en-GB" altLang="es-C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Institutional coordination</a:t>
            </a:r>
          </a:p>
          <a:p>
            <a:pPr marL="554038" marR="0" lvl="1" indent="-285750" algn="l" defTabSz="914400" rtl="0" eaLnBrk="1" fontAlgn="auto" latinLnBrk="0" hangingPunct="1">
              <a:lnSpc>
                <a:spcPct val="100000"/>
              </a:lnSpc>
              <a:spcBef>
                <a:spcPts val="0"/>
              </a:spcBef>
              <a:spcAft>
                <a:spcPts val="0"/>
              </a:spcAft>
              <a:buClr>
                <a:prstClr val="white"/>
              </a:buClr>
              <a:buSzTx/>
              <a:buFont typeface="Wingdings 2" panose="05020102010507070707" pitchFamily="18" charset="2"/>
              <a:buChar char="Î"/>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Education/ sensitization (“culture of formality”)</a:t>
            </a:r>
          </a:p>
        </p:txBody>
      </p:sp>
      <p:sp>
        <p:nvSpPr>
          <p:cNvPr id="4" name="ZoneTexte 3">
            <a:extLst>
              <a:ext uri="{FF2B5EF4-FFF2-40B4-BE49-F238E27FC236}">
                <a16:creationId xmlns:a16="http://schemas.microsoft.com/office/drawing/2014/main" id="{4FE2759A-37A4-F1C9-04C1-ADE963530016}"/>
              </a:ext>
            </a:extLst>
          </p:cNvPr>
          <p:cNvSpPr txBox="1"/>
          <p:nvPr/>
        </p:nvSpPr>
        <p:spPr>
          <a:xfrm>
            <a:off x="87020" y="196107"/>
            <a:ext cx="3213729" cy="319472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3200" b="1"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rPr>
              <a:t>No </a:t>
            </a:r>
            <a:r>
              <a:rPr kumimoji="0" lang="fr-CH" sz="3200" b="1" i="0" u="none" strike="noStrike" kern="1200" cap="none" spc="0" normalizeH="0" baseline="0" noProof="0" dirty="0" err="1">
                <a:ln>
                  <a:noFill/>
                </a:ln>
                <a:solidFill>
                  <a:srgbClr val="000000"/>
                </a:solidFill>
                <a:effectLst/>
                <a:uLnTx/>
                <a:uFillTx/>
                <a:latin typeface="Candara Light" panose="020E0502030303020204" pitchFamily="34" charset="0"/>
                <a:ea typeface="+mn-ea"/>
                <a:cs typeface="Calibri" panose="020F0502020204030204" pitchFamily="34" charset="0"/>
              </a:rPr>
              <a:t>predefined</a:t>
            </a:r>
            <a:r>
              <a:rPr kumimoji="0" lang="fr-CH" sz="3200" b="1"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rPr>
              <a:t> blocks </a:t>
            </a:r>
            <a:r>
              <a:rPr kumimoji="0" lang="fr-CH" sz="3200" b="0"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rPr>
              <a:t>but possible </a:t>
            </a:r>
            <a:r>
              <a:rPr kumimoji="0" lang="fr-CH" sz="3200" b="0" i="0" u="none" strike="noStrike" kern="1200" cap="none" spc="0" normalizeH="0" baseline="0" noProof="0" dirty="0" err="1">
                <a:ln>
                  <a:noFill/>
                </a:ln>
                <a:solidFill>
                  <a:srgbClr val="000000"/>
                </a:solidFill>
                <a:effectLst/>
                <a:uLnTx/>
                <a:uFillTx/>
                <a:latin typeface="Candara Light" panose="020E0502030303020204" pitchFamily="34" charset="0"/>
                <a:ea typeface="+mn-ea"/>
                <a:cs typeface="Calibri" panose="020F0502020204030204" pitchFamily="34" charset="0"/>
              </a:rPr>
              <a:t>elements</a:t>
            </a:r>
            <a:r>
              <a:rPr kumimoji="0" lang="fr-CH" sz="3200" b="0"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rPr>
              <a:t> of </a:t>
            </a:r>
            <a:r>
              <a:rPr kumimoji="0" lang="fr-CH" sz="3200" b="0" i="0" u="none" strike="noStrike" kern="1200" cap="none" spc="0" normalizeH="0" baseline="0" noProof="0" dirty="0" err="1">
                <a:ln>
                  <a:noFill/>
                </a:ln>
                <a:solidFill>
                  <a:srgbClr val="000000"/>
                </a:solidFill>
                <a:effectLst/>
                <a:uLnTx/>
                <a:uFillTx/>
                <a:latin typeface="Candara Light" panose="020E0502030303020204" pitchFamily="34" charset="0"/>
                <a:ea typeface="+mn-ea"/>
                <a:cs typeface="Calibri" panose="020F0502020204030204" pitchFamily="34" charset="0"/>
              </a:rPr>
              <a:t>integrated</a:t>
            </a:r>
            <a:r>
              <a:rPr kumimoji="0" lang="fr-CH" sz="3200" b="0"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rPr>
              <a:t> </a:t>
            </a:r>
            <a:r>
              <a:rPr kumimoji="0" lang="fr-CH" sz="3200" b="0" i="0" u="none" strike="noStrike" kern="1200" cap="none" spc="0" normalizeH="0" baseline="0" noProof="0" dirty="0" err="1">
                <a:ln>
                  <a:noFill/>
                </a:ln>
                <a:solidFill>
                  <a:srgbClr val="000000"/>
                </a:solidFill>
                <a:effectLst/>
                <a:uLnTx/>
                <a:uFillTx/>
                <a:latin typeface="Candara Light" panose="020E0502030303020204" pitchFamily="34" charset="0"/>
                <a:ea typeface="+mn-ea"/>
                <a:cs typeface="Calibri" panose="020F0502020204030204" pitchFamily="34" charset="0"/>
              </a:rPr>
              <a:t>formalization</a:t>
            </a:r>
            <a:r>
              <a:rPr kumimoji="0" lang="fr-CH" sz="3200" b="0"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rPr>
              <a:t> </a:t>
            </a:r>
            <a:r>
              <a:rPr kumimoji="0" lang="fr-CH" sz="3200" b="0" i="0" u="none" strike="noStrike" kern="1200" cap="none" spc="0" normalizeH="0" baseline="0" noProof="0" dirty="0" err="1">
                <a:ln>
                  <a:noFill/>
                </a:ln>
                <a:solidFill>
                  <a:srgbClr val="000000"/>
                </a:solidFill>
                <a:effectLst/>
                <a:uLnTx/>
                <a:uFillTx/>
                <a:latin typeface="Candara Light" panose="020E0502030303020204" pitchFamily="34" charset="0"/>
                <a:ea typeface="+mn-ea"/>
                <a:cs typeface="Calibri" panose="020F0502020204030204" pitchFamily="34" charset="0"/>
              </a:rPr>
              <a:t>stategies</a:t>
            </a:r>
            <a:endParaRPr kumimoji="0" lang="fr-FR" sz="3200" b="0" i="0" u="none" strike="noStrike" kern="1200" cap="none" spc="0" normalizeH="0" baseline="0" noProof="0" dirty="0">
              <a:ln>
                <a:noFill/>
              </a:ln>
              <a:solidFill>
                <a:srgbClr val="000000"/>
              </a:solidFill>
              <a:effectLst/>
              <a:uLnTx/>
              <a:uFillTx/>
              <a:latin typeface="Candara Light" panose="020E0502030303020204" pitchFamily="34" charset="0"/>
              <a:ea typeface="+mn-ea"/>
              <a:cs typeface="Calibri" panose="020F0502020204030204" pitchFamily="34" charset="0"/>
            </a:endParaRPr>
          </a:p>
        </p:txBody>
      </p:sp>
    </p:spTree>
    <p:extLst>
      <p:ext uri="{BB962C8B-B14F-4D97-AF65-F5344CB8AC3E}">
        <p14:creationId xmlns:p14="http://schemas.microsoft.com/office/powerpoint/2010/main" val="9801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6" grpId="0"/>
      <p:bldP spid="36" grpId="0"/>
      <p:bldP spid="37" grpId="0"/>
      <p:bldP spid="39" grpId="0" animBg="1"/>
      <p:bldP spid="40" grpId="0" animBg="1"/>
      <p:bldP spid="38"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BDBF3"/>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C2E00938-1629-4186-9C05-2B71661D02E1}"/>
              </a:ext>
            </a:extLst>
          </p:cNvPr>
          <p:cNvSpPr>
            <a:spLocks noGrp="1"/>
          </p:cNvSpPr>
          <p:nvPr>
            <p:ph type="dt" sz="half" idx="10"/>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42</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7724176" y="347450"/>
            <a:ext cx="3977287" cy="473198"/>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r" defTabSz="685814" rtl="0" eaLnBrk="1" fontAlgn="auto" latinLnBrk="0" hangingPunct="1">
              <a:lnSpc>
                <a:spcPct val="90000"/>
              </a:lnSpc>
              <a:spcBef>
                <a:spcPts val="450"/>
              </a:spcBef>
              <a:spcAft>
                <a:spcPts val="450"/>
              </a:spcAft>
              <a:buClr>
                <a:srgbClr val="000000">
                  <a:lumMod val="60000"/>
                  <a:lumOff val="40000"/>
                </a:srgbClr>
              </a:buClr>
              <a:buSzPct val="110000"/>
              <a:buFont typeface="Arial" panose="020B0604020202020204" pitchFamily="34" charset="0"/>
              <a:buNone/>
              <a:tabLst/>
              <a:defRPr/>
            </a:pPr>
            <a:r>
              <a:rPr kumimoji="0" lang="fr-FR" sz="3600" b="1" i="0" u="none" strike="noStrike" kern="1200" cap="none" spc="0" normalizeH="0" baseline="0" noProof="0" dirty="0" err="1">
                <a:ln>
                  <a:noFill/>
                </a:ln>
                <a:solidFill>
                  <a:srgbClr val="037E7B"/>
                </a:solidFill>
                <a:effectLst/>
                <a:uLnTx/>
                <a:uFillTx/>
                <a:latin typeface="Calibri" panose="020F0502020204030204" pitchFamily="34" charset="0"/>
                <a:ea typeface="+mn-ea"/>
                <a:cs typeface="Calibri" panose="020F0502020204030204" pitchFamily="34" charset="0"/>
              </a:rPr>
              <a:t>Some</a:t>
            </a:r>
            <a:r>
              <a:rPr kumimoji="0" lang="fr-FR" sz="3600" b="1" i="0" u="none" strike="noStrike" kern="1200" cap="none" spc="0" normalizeH="0" baseline="0" noProof="0" dirty="0">
                <a:ln>
                  <a:noFill/>
                </a:ln>
                <a:solidFill>
                  <a:srgbClr val="037E7B"/>
                </a:solidFill>
                <a:effectLst/>
                <a:uLnTx/>
                <a:uFillTx/>
                <a:latin typeface="Calibri" panose="020F0502020204030204" pitchFamily="34" charset="0"/>
                <a:ea typeface="+mn-ea"/>
                <a:cs typeface="Calibri" panose="020F0502020204030204" pitchFamily="34" charset="0"/>
              </a:rPr>
              <a:t> </a:t>
            </a:r>
            <a:r>
              <a:rPr kumimoji="0" lang="fr-FR" sz="3600" b="1" i="0" u="none" strike="noStrike" kern="1200" cap="none" spc="0" normalizeH="0" baseline="0" noProof="0" dirty="0" err="1">
                <a:ln>
                  <a:noFill/>
                </a:ln>
                <a:solidFill>
                  <a:srgbClr val="037E7B"/>
                </a:solidFill>
                <a:effectLst/>
                <a:uLnTx/>
                <a:uFillTx/>
                <a:latin typeface="Calibri" panose="020F0502020204030204" pitchFamily="34" charset="0"/>
                <a:ea typeface="+mn-ea"/>
                <a:cs typeface="Calibri" panose="020F0502020204030204" pitchFamily="34" charset="0"/>
              </a:rPr>
              <a:t>references</a:t>
            </a:r>
            <a:endParaRPr kumimoji="0" lang="en-GB" sz="2400" b="0" i="0" u="none" strike="noStrike" kern="1200" cap="none" spc="0" normalizeH="0" baseline="0" noProof="0" dirty="0">
              <a:ln>
                <a:noFill/>
              </a:ln>
              <a:solidFill>
                <a:srgbClr val="037E7B"/>
              </a:solidFill>
              <a:effectLst/>
              <a:uLnTx/>
              <a:uFillTx/>
              <a:latin typeface="Calibri" panose="020F0502020204030204" pitchFamily="34" charset="0"/>
              <a:ea typeface="+mn-ea"/>
              <a:cs typeface="Calibri" panose="020F0502020204030204" pitchFamily="34" charset="0"/>
            </a:endParaRP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2526869" y="808242"/>
            <a:ext cx="9348608" cy="5369820"/>
          </a:xfrm>
          <a:prstGeom prst="bentConnector3">
            <a:avLst>
              <a:gd name="adj1" fmla="val -206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90526D-24CA-9282-3A72-4AD5FA144D1F}"/>
              </a:ext>
            </a:extLst>
          </p:cNvPr>
          <p:cNvSpPr txBox="1"/>
          <p:nvPr/>
        </p:nvSpPr>
        <p:spPr>
          <a:xfrm>
            <a:off x="939409" y="1739072"/>
            <a:ext cx="10653151" cy="4006033"/>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R204 - Transition from the Informal to the Formal Economy Recommendation, 2015 (No. 204): </a:t>
            </a:r>
            <a:b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https://www.ilo.org/ilc/ILCSessions/previous-sessions/104/texts-adopted/WCMS_377774/lang--en/index.htm</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ILO - Transition from the Informal to the Formal Economy – Theory of change:  </a:t>
            </a:r>
            <a:r>
              <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https://www.ilo.org/global/topics/employment-promotion/informal-economy/publications/WCMS_768807/lang--en/index.htm</a:t>
            </a:r>
            <a:endPar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Methodological note. Diagnosis of informality</a:t>
            </a:r>
            <a:endPar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Women and men and men in the informal economy: A statistical update (ILO, 2023)</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Making decent work a reality for domestic workers: </a:t>
            </a:r>
            <a:r>
              <a:rPr kumimoji="0" lang="en-GB" sz="20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https://www.ilo.org/global/publications/books/WCMS_802551/lang--en/index.htm</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The ILO informal economy webpage</a:t>
            </a:r>
            <a:endPar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954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49393"/>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9696" y="3024752"/>
            <a:ext cx="5814646" cy="1556376"/>
          </a:xfrm>
        </p:spPr>
        <p:txBody>
          <a:bodyPr>
            <a:noAutofit/>
          </a:bodyPr>
          <a:lstStyle/>
          <a:p>
            <a:pPr marL="0" indent="0" algn="r">
              <a:spcBef>
                <a:spcPts val="450"/>
              </a:spcBef>
              <a:spcAft>
                <a:spcPts val="450"/>
              </a:spcAft>
              <a:buClr>
                <a:schemeClr val="tx2">
                  <a:lumMod val="60000"/>
                  <a:lumOff val="40000"/>
                </a:schemeClr>
              </a:buClr>
              <a:buSzPct val="110000"/>
              <a:buNone/>
            </a:pPr>
            <a:r>
              <a:rPr lang="en-US" sz="4000" b="1" dirty="0" err="1">
                <a:solidFill>
                  <a:schemeClr val="bg1"/>
                </a:solidFill>
                <a:latin typeface="Calibri" panose="020F0502020204030204" pitchFamily="34" charset="0"/>
                <a:cs typeface="Calibri" panose="020F0502020204030204" pitchFamily="34" charset="0"/>
              </a:rPr>
              <a:t>GroupWork</a:t>
            </a:r>
            <a:r>
              <a:rPr lang="en-US" sz="4000" dirty="0">
                <a:solidFill>
                  <a:schemeClr val="bg1"/>
                </a:solidFill>
                <a:latin typeface="Calibri" panose="020F0502020204030204" pitchFamily="34" charset="0"/>
                <a:cs typeface="Calibri" panose="020F0502020204030204" pitchFamily="34" charset="0"/>
              </a:rPr>
              <a:t> | </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Back to </a:t>
            </a:r>
            <a:r>
              <a:rPr lang="en-US" sz="4000" b="1" dirty="0">
                <a:solidFill>
                  <a:schemeClr val="bg1"/>
                </a:solidFill>
                <a:latin typeface="Calibri" panose="020F0502020204030204" pitchFamily="34" charset="0"/>
                <a:cs typeface="Calibri" panose="020F0502020204030204" pitchFamily="34" charset="0"/>
              </a:rPr>
              <a:t>Abelina case</a:t>
            </a:r>
          </a:p>
          <a:p>
            <a:pPr marL="0" indent="0" algn="r">
              <a:spcBef>
                <a:spcPts val="450"/>
              </a:spcBef>
              <a:spcAft>
                <a:spcPts val="450"/>
              </a:spcAft>
              <a:buClr>
                <a:schemeClr val="tx2">
                  <a:lumMod val="60000"/>
                  <a:lumOff val="40000"/>
                </a:schemeClr>
              </a:buClr>
              <a:buSzPct val="110000"/>
              <a:buNone/>
            </a:pPr>
            <a:endParaRPr lang="en-US" sz="2800" dirty="0">
              <a:solidFill>
                <a:schemeClr val="tx1">
                  <a:lumMod val="85000"/>
                  <a:lumOff val="15000"/>
                </a:schemeClr>
              </a:solidFill>
              <a:latin typeface="Calibri" panose="020F0502020204030204" pitchFamily="34" charset="0"/>
              <a:cs typeface="Calibri" panose="020F0502020204030204" pitchFamily="34" charset="0"/>
            </a:endParaRPr>
          </a:p>
        </p:txBody>
      </p:sp>
      <p:cxnSp>
        <p:nvCxnSpPr>
          <p:cNvPr id="8" name="Straight Connector 7"/>
          <p:cNvCxnSpPr/>
          <p:nvPr/>
        </p:nvCxnSpPr>
        <p:spPr>
          <a:xfrm flipH="1">
            <a:off x="9282354" y="3104964"/>
            <a:ext cx="16278" cy="21602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57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a:extLst>
              <a:ext uri="{FF2B5EF4-FFF2-40B4-BE49-F238E27FC236}">
                <a16:creationId xmlns:a16="http://schemas.microsoft.com/office/drawing/2014/main" id="{82EE4856-B148-4A1A-A49B-E1D10E3D5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54868"/>
            <a:ext cx="1737632" cy="1737632"/>
          </a:xfrm>
          <a:prstGeom prst="rect">
            <a:avLst/>
          </a:prstGeom>
        </p:spPr>
      </p:pic>
      <p:sp>
        <p:nvSpPr>
          <p:cNvPr id="18" name="Content Placeholder 2"/>
          <p:cNvSpPr>
            <a:spLocks noGrp="1"/>
          </p:cNvSpPr>
          <p:nvPr>
            <p:ph idx="1"/>
          </p:nvPr>
        </p:nvSpPr>
        <p:spPr>
          <a:xfrm>
            <a:off x="363424" y="1426902"/>
            <a:ext cx="5244031" cy="4892618"/>
          </a:xfrm>
          <a:noFill/>
          <a:ln>
            <a:noFill/>
          </a:ln>
        </p:spPr>
        <p:txBody>
          <a:bodyPr>
            <a:noAutofit/>
          </a:bodyPr>
          <a:lstStyle/>
          <a:p>
            <a:pPr>
              <a:spcBef>
                <a:spcPts val="1200"/>
              </a:spcBef>
              <a:buClr>
                <a:schemeClr val="accent1">
                  <a:lumMod val="25000"/>
                </a:schemeClr>
              </a:buClr>
              <a:buFont typeface="Wingdings 2" panose="05020102010507070707" pitchFamily="18" charset="2"/>
              <a:buChar char="Ó"/>
            </a:pPr>
            <a:r>
              <a:rPr lang="en-US" sz="1800" dirty="0">
                <a:latin typeface="Calibri" panose="020F0502020204030204" pitchFamily="34" charset="0"/>
                <a:cs typeface="Calibri" panose="020F0502020204030204" pitchFamily="34" charset="0"/>
              </a:rPr>
              <a:t>A rapid diagnostic of the situation in Abelina have been carried out so far but more needs to be done. </a:t>
            </a:r>
          </a:p>
          <a:p>
            <a:pPr>
              <a:spcBef>
                <a:spcPts val="1200"/>
              </a:spcBef>
              <a:buClr>
                <a:schemeClr val="accent1">
                  <a:lumMod val="25000"/>
                </a:schemeClr>
              </a:buClr>
              <a:buFont typeface="Wingdings 2" panose="05020102010507070707" pitchFamily="18" charset="2"/>
              <a:buChar char="Ó"/>
            </a:pPr>
            <a:r>
              <a:rPr lang="en-US" sz="1800" dirty="0">
                <a:latin typeface="Calibri" panose="020F0502020204030204" pitchFamily="34" charset="0"/>
                <a:cs typeface="Calibri" panose="020F0502020204030204" pitchFamily="34" charset="0"/>
              </a:rPr>
              <a:t>David Swift received this briefing note that presents the first results of the quantitative analysis (extent, composition, workers most exposed to and workers most represented in informal employment)… based on your earlier contribution. </a:t>
            </a:r>
          </a:p>
          <a:p>
            <a:pPr>
              <a:spcBef>
                <a:spcPts val="1200"/>
              </a:spcBef>
              <a:buClr>
                <a:schemeClr val="accent1">
                  <a:lumMod val="25000"/>
                </a:schemeClr>
              </a:buClr>
              <a:buFont typeface="Wingdings 2" panose="05020102010507070707" pitchFamily="18" charset="2"/>
              <a:buChar char="Ó"/>
            </a:pPr>
            <a:r>
              <a:rPr lang="en-US" sz="1800" dirty="0">
                <a:latin typeface="Calibri" panose="020F0502020204030204" pitchFamily="34" charset="0"/>
                <a:cs typeface="Calibri" panose="020F0502020204030204" pitchFamily="34" charset="0"/>
              </a:rPr>
              <a:t>It also presents some of the factors of informality associated with the legal, institutional and economic environment. The objective is to build on the indicators and to identify what could be some of the causes of informality  common to all workers or specific to particular groups) to start proposing measures.</a:t>
            </a:r>
          </a:p>
          <a:p>
            <a:pPr>
              <a:spcBef>
                <a:spcPts val="1200"/>
              </a:spcBef>
              <a:buClr>
                <a:schemeClr val="accent1">
                  <a:lumMod val="25000"/>
                </a:schemeClr>
              </a:buClr>
              <a:buFont typeface="Wingdings 2" panose="05020102010507070707" pitchFamily="18" charset="2"/>
              <a:buChar char="Ó"/>
            </a:pPr>
            <a:endParaRPr lang="en-US" sz="1800" dirty="0">
              <a:latin typeface="Calibri" panose="020F0502020204030204" pitchFamily="34" charset="0"/>
              <a:cs typeface="Calibri" panose="020F0502020204030204" pitchFamily="34" charset="0"/>
            </a:endParaRPr>
          </a:p>
        </p:txBody>
      </p:sp>
      <p:cxnSp>
        <p:nvCxnSpPr>
          <p:cNvPr id="10" name="Elbow Connector 9"/>
          <p:cNvCxnSpPr>
            <a:cxnSpLocks/>
          </p:cNvCxnSpPr>
          <p:nvPr/>
        </p:nvCxnSpPr>
        <p:spPr>
          <a:xfrm rot="10800000" flipV="1">
            <a:off x="1819504" y="1488343"/>
            <a:ext cx="8504530" cy="5267151"/>
          </a:xfrm>
          <a:prstGeom prst="bentConnector3">
            <a:avLst>
              <a:gd name="adj1" fmla="val 53584"/>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2"/>
          <p:cNvSpPr>
            <a:spLocks noGrp="1" noChangeArrowheads="1"/>
          </p:cNvSpPr>
          <p:nvPr>
            <p:ph type="title"/>
          </p:nvPr>
        </p:nvSpPr>
        <p:spPr>
          <a:xfrm>
            <a:off x="2711625" y="285190"/>
            <a:ext cx="5719917" cy="926978"/>
          </a:xfrm>
        </p:spPr>
        <p:txBody>
          <a:bodyPr>
            <a:normAutofit/>
          </a:bodyPr>
          <a:lstStyle/>
          <a:p>
            <a:pPr algn="r">
              <a:spcBef>
                <a:spcPts val="300"/>
              </a:spcBef>
            </a:pPr>
            <a:r>
              <a:rPr lang="en-US" dirty="0">
                <a:solidFill>
                  <a:schemeClr val="tx2">
                    <a:lumMod val="60000"/>
                    <a:lumOff val="40000"/>
                  </a:schemeClr>
                </a:solidFill>
              </a:rPr>
              <a:t>Case study | </a:t>
            </a:r>
            <a:r>
              <a:rPr lang="en-US" b="1" dirty="0">
                <a:solidFill>
                  <a:schemeClr val="accent1">
                    <a:lumMod val="25000"/>
                  </a:schemeClr>
                </a:solidFill>
              </a:rPr>
              <a:t>Abelina</a:t>
            </a:r>
            <a:endParaRPr lang="en-GB" altLang="en-US" b="1" dirty="0">
              <a:solidFill>
                <a:schemeClr val="accent1">
                  <a:lumMod val="25000"/>
                </a:schemeClr>
              </a:solidFill>
            </a:endParaRPr>
          </a:p>
        </p:txBody>
      </p:sp>
      <p:sp>
        <p:nvSpPr>
          <p:cNvPr id="2" name="Content Placeholder 2">
            <a:extLst>
              <a:ext uri="{FF2B5EF4-FFF2-40B4-BE49-F238E27FC236}">
                <a16:creationId xmlns:a16="http://schemas.microsoft.com/office/drawing/2014/main" id="{7F87796B-81A6-6F73-8A03-43B8B8B31FCF}"/>
              </a:ext>
            </a:extLst>
          </p:cNvPr>
          <p:cNvSpPr txBox="1">
            <a:spLocks/>
          </p:cNvSpPr>
          <p:nvPr/>
        </p:nvSpPr>
        <p:spPr>
          <a:xfrm>
            <a:off x="5919826" y="1979977"/>
            <a:ext cx="5908750" cy="4339543"/>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7000"/>
              </a:lnSpc>
              <a:spcBef>
                <a:spcPts val="1200"/>
              </a:spcBef>
              <a:spcAft>
                <a:spcPct val="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Time is flying and David Swift has decided to split the team in four groups, so that each group can focus and deepen the analysis:</a:t>
            </a:r>
          </a:p>
          <a:p>
            <a:pPr marL="742950" marR="0" lvl="1" indent="-285750" algn="l" defTabSz="914400" rtl="0" eaLnBrk="1" fontAlgn="base" latinLnBrk="0" hangingPunct="1">
              <a:lnSpc>
                <a:spcPct val="107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Groups 1-2: focus on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employees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 informal employment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except for question 1</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lvl="1" fontAlgn="base">
              <a:lnSpc>
                <a:spcPct val="107000"/>
              </a:lnSpc>
              <a:spcBef>
                <a:spcPts val="1200"/>
              </a:spcBef>
              <a:spcAft>
                <a:spcPct val="0"/>
              </a:spcAft>
              <a:buClr>
                <a:srgbClr val="BBE0E3">
                  <a:lumMod val="50000"/>
                </a:srgbClr>
              </a:buClr>
              <a:buSzPct val="100000"/>
              <a:buFont typeface="Wingdings 2" panose="05020102010507070707" pitchFamily="18" charset="2"/>
              <a:buChar char="Ì"/>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Groups 3-4: focus on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independent workers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of small and micro enterprises (own-account workers and employers)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except for question 1</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342900" marR="0" lvl="0" indent="-342900" algn="l" defTabSz="914400" rtl="0" eaLnBrk="1" fontAlgn="base" latinLnBrk="0" hangingPunct="1">
              <a:lnSpc>
                <a:spcPct val="107000"/>
              </a:lnSpc>
              <a:spcBef>
                <a:spcPts val="1200"/>
              </a:spcBef>
              <a:spcAft>
                <a:spcPct val="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group in charge of the implementation of R204 in Abelina counts on you to provide </a:t>
            </a:r>
            <a:r>
              <a:rPr lang="en-US" sz="1800" dirty="0">
                <a:solidFill>
                  <a:srgbClr val="000000"/>
                </a:solidFill>
                <a:latin typeface="Calibri" panose="020F0502020204030204" pitchFamily="34" charset="0"/>
                <a:cs typeface="Calibri" panose="020F0502020204030204" pitchFamily="34" charset="0"/>
              </a:rPr>
              <a:t>some answers to the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following questions:</a:t>
            </a:r>
          </a:p>
        </p:txBody>
      </p:sp>
    </p:spTree>
    <p:extLst>
      <p:ext uri="{BB962C8B-B14F-4D97-AF65-F5344CB8AC3E}">
        <p14:creationId xmlns:p14="http://schemas.microsoft.com/office/powerpoint/2010/main" val="3029461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a:extLst>
              <a:ext uri="{FF2B5EF4-FFF2-40B4-BE49-F238E27FC236}">
                <a16:creationId xmlns:a16="http://schemas.microsoft.com/office/drawing/2014/main" id="{82EE4856-B148-4A1A-A49B-E1D10E3D5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54868"/>
            <a:ext cx="1737632" cy="1737632"/>
          </a:xfrm>
          <a:prstGeom prst="rect">
            <a:avLst/>
          </a:prstGeom>
        </p:spPr>
      </p:pic>
      <p:sp>
        <p:nvSpPr>
          <p:cNvPr id="18" name="Content Placeholder 2"/>
          <p:cNvSpPr>
            <a:spLocks noGrp="1"/>
          </p:cNvSpPr>
          <p:nvPr>
            <p:ph idx="1"/>
          </p:nvPr>
        </p:nvSpPr>
        <p:spPr>
          <a:xfrm>
            <a:off x="343294" y="2374793"/>
            <a:ext cx="5027493" cy="2436038"/>
          </a:xfrm>
          <a:noFill/>
          <a:ln>
            <a:noFill/>
          </a:ln>
        </p:spPr>
        <p:txBody>
          <a:bodyPr>
            <a:noAutofit/>
          </a:bodyPr>
          <a:lstStyle/>
          <a:p>
            <a:pPr>
              <a:spcBef>
                <a:spcPts val="1200"/>
              </a:spcBef>
              <a:buClr>
                <a:schemeClr val="accent1">
                  <a:lumMod val="25000"/>
                </a:schemeClr>
              </a:buClr>
              <a:buFont typeface="Wingdings 2" panose="05020102010507070707" pitchFamily="18" charset="2"/>
              <a:buChar char="Ó"/>
            </a:pPr>
            <a:r>
              <a:rPr lang="en-US" sz="1800" b="1" dirty="0">
                <a:solidFill>
                  <a:schemeClr val="accent1">
                    <a:lumMod val="25000"/>
                  </a:schemeClr>
                </a:solidFill>
                <a:latin typeface="Calibri" panose="020F0502020204030204" pitchFamily="34" charset="0"/>
                <a:cs typeface="Calibri" panose="020F0502020204030204" pitchFamily="34" charset="0"/>
              </a:rPr>
              <a:t>Question 1</a:t>
            </a:r>
            <a:r>
              <a:rPr lang="en-US" sz="1800" dirty="0">
                <a:latin typeface="Calibri" panose="020F0502020204030204" pitchFamily="34" charset="0"/>
                <a:cs typeface="Calibri" panose="020F0502020204030204" pitchFamily="34" charset="0"/>
              </a:rPr>
              <a:t>. Building on results from session 3.1 and additional information provided to you, could you start identifying some groups that could be given priority in the formalization process </a:t>
            </a:r>
          </a:p>
          <a:p>
            <a:pPr lvl="1">
              <a:spcBef>
                <a:spcPts val="1200"/>
              </a:spcBef>
              <a:buClr>
                <a:schemeClr val="accent1">
                  <a:lumMod val="50000"/>
                </a:schemeClr>
              </a:buClr>
              <a:buSzPct val="100000"/>
              <a:buFont typeface="Wingdings 2" panose="05020102010507070707" pitchFamily="18" charset="2"/>
              <a:buChar char="Ì"/>
            </a:pPr>
            <a:r>
              <a:rPr lang="en-US" sz="2000" kern="1200" dirty="0">
                <a:latin typeface="Calibri" panose="020F0502020204030204" pitchFamily="34" charset="0"/>
                <a:cs typeface="Calibri" panose="020F0502020204030204" pitchFamily="34" charset="0"/>
              </a:rPr>
              <a:t>Provide arguments to justify your choice? </a:t>
            </a:r>
          </a:p>
        </p:txBody>
      </p:sp>
      <p:cxnSp>
        <p:nvCxnSpPr>
          <p:cNvPr id="10" name="Elbow Connector 9"/>
          <p:cNvCxnSpPr>
            <a:cxnSpLocks/>
          </p:cNvCxnSpPr>
          <p:nvPr/>
        </p:nvCxnSpPr>
        <p:spPr>
          <a:xfrm rot="10800000" flipV="1">
            <a:off x="475128" y="2196661"/>
            <a:ext cx="11241744" cy="2868837"/>
          </a:xfrm>
          <a:prstGeom prst="bentConnector3">
            <a:avLst>
              <a:gd name="adj1" fmla="val 5448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47735" y="2369052"/>
            <a:ext cx="5769137" cy="311965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1200"/>
              </a:spcBef>
              <a:spcAft>
                <a:spcPct val="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following sub-questions can help in this process:</a:t>
            </a:r>
          </a:p>
          <a:p>
            <a:pPr marL="742950" marR="0" lvl="1" indent="-285750" algn="l" defTabSz="914400" rtl="0" eaLnBrk="1" fontAlgn="base" latinLnBrk="0" hangingPunct="1">
              <a:lnSpc>
                <a:spcPct val="100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18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Question 1a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Who are the most exposed to informal employment?</a:t>
            </a:r>
          </a:p>
          <a:p>
            <a:pPr marL="742950" marR="0" lvl="1" indent="-285750" algn="l" defTabSz="914400" rtl="0" eaLnBrk="1" fontAlgn="base" latinLnBrk="0" hangingPunct="1">
              <a:lnSpc>
                <a:spcPct val="100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18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Question 1b</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Who are the most represented among workers in informal employment?</a:t>
            </a:r>
          </a:p>
          <a:p>
            <a:pPr marL="742950" marR="0" lvl="1" indent="-285750" algn="l" defTabSz="914400" rtl="0" eaLnBrk="1" fontAlgn="base" latinLnBrk="0" hangingPunct="1">
              <a:lnSpc>
                <a:spcPct val="100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18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Question 1c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Who are those the most exposed to decent work deficits or, broader, to the most critical vulnerabilities?</a:t>
            </a:r>
          </a:p>
        </p:txBody>
      </p:sp>
      <p:sp>
        <p:nvSpPr>
          <p:cNvPr id="19" name="Rectangle 2"/>
          <p:cNvSpPr>
            <a:spLocks noGrp="1" noChangeArrowheads="1"/>
          </p:cNvSpPr>
          <p:nvPr>
            <p:ph type="title"/>
          </p:nvPr>
        </p:nvSpPr>
        <p:spPr>
          <a:xfrm>
            <a:off x="2711625" y="285190"/>
            <a:ext cx="5719917" cy="926978"/>
          </a:xfrm>
        </p:spPr>
        <p:txBody>
          <a:bodyPr>
            <a:normAutofit/>
          </a:bodyPr>
          <a:lstStyle/>
          <a:p>
            <a:pPr algn="r">
              <a:spcBef>
                <a:spcPts val="300"/>
              </a:spcBef>
            </a:pPr>
            <a:r>
              <a:rPr lang="en-US" dirty="0">
                <a:solidFill>
                  <a:schemeClr val="tx2">
                    <a:lumMod val="60000"/>
                    <a:lumOff val="40000"/>
                  </a:schemeClr>
                </a:solidFill>
              </a:rPr>
              <a:t>Case study | </a:t>
            </a:r>
            <a:r>
              <a:rPr lang="en-US" b="1" dirty="0">
                <a:solidFill>
                  <a:schemeClr val="accent1">
                    <a:lumMod val="25000"/>
                  </a:schemeClr>
                </a:solidFill>
              </a:rPr>
              <a:t>Abelina</a:t>
            </a:r>
            <a:endParaRPr lang="en-GB" altLang="en-US" b="1" dirty="0">
              <a:solidFill>
                <a:schemeClr val="accent1">
                  <a:lumMod val="25000"/>
                </a:schemeClr>
              </a:solidFill>
            </a:endParaRPr>
          </a:p>
        </p:txBody>
      </p:sp>
      <p:sp>
        <p:nvSpPr>
          <p:cNvPr id="7" name="TextBox 6">
            <a:extLst>
              <a:ext uri="{FF2B5EF4-FFF2-40B4-BE49-F238E27FC236}">
                <a16:creationId xmlns:a16="http://schemas.microsoft.com/office/drawing/2014/main" id="{AA0BA258-768B-4076-2572-4CB4715F3CF8}"/>
              </a:ext>
            </a:extLst>
          </p:cNvPr>
          <p:cNvSpPr txBox="1"/>
          <p:nvPr/>
        </p:nvSpPr>
        <p:spPr bwMode="auto">
          <a:xfrm>
            <a:off x="3891280" y="1148656"/>
            <a:ext cx="4165600" cy="461665"/>
          </a:xfrm>
          <a:prstGeom prst="rect">
            <a:avLst/>
          </a:prstGeom>
          <a:noFill/>
          <a:ln w="9525">
            <a:noFill/>
            <a:miter lim="800000"/>
            <a:headEnd/>
            <a:tailEnd/>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Verdana"/>
                <a:cs typeface="Arial" charset="0"/>
              </a:rPr>
              <a:t>First </a:t>
            </a:r>
            <a:r>
              <a:rPr kumimoji="0" lang="fr-FR" sz="2400" b="0" i="0" u="none" strike="noStrike" kern="1200" cap="none" spc="0" normalizeH="0" baseline="0" noProof="0" dirty="0" err="1">
                <a:ln>
                  <a:noFill/>
                </a:ln>
                <a:solidFill>
                  <a:srgbClr val="FF0000"/>
                </a:solidFill>
                <a:effectLst/>
                <a:uLnTx/>
                <a:uFillTx/>
                <a:latin typeface="Verdana"/>
                <a:cs typeface="Arial" charset="0"/>
              </a:rPr>
              <a:t>ste</a:t>
            </a:r>
            <a:r>
              <a:rPr kumimoji="0" lang="fr-FR" sz="2400" b="0" i="0" u="none" strike="noStrike" kern="1200" cap="none" spc="0" normalizeH="0" baseline="0" noProof="0" dirty="0">
                <a:ln>
                  <a:noFill/>
                </a:ln>
                <a:solidFill>
                  <a:srgbClr val="FF0000"/>
                </a:solidFill>
                <a:effectLst/>
                <a:uLnTx/>
                <a:uFillTx/>
                <a:latin typeface="Verdana"/>
                <a:cs typeface="Arial" charset="0"/>
              </a:rPr>
              <a:t>p</a:t>
            </a:r>
            <a:endParaRPr kumimoji="0" lang="en-GB" sz="2400" b="0" i="0" u="none" strike="noStrike" kern="1200" cap="none" spc="0" normalizeH="0" baseline="0" noProof="0" dirty="0">
              <a:ln>
                <a:noFill/>
              </a:ln>
              <a:solidFill>
                <a:srgbClr val="FF0000"/>
              </a:solidFill>
              <a:effectLst/>
              <a:uLnTx/>
              <a:uFillTx/>
              <a:latin typeface="Verdana"/>
              <a:cs typeface="Arial" charset="0"/>
            </a:endParaRPr>
          </a:p>
        </p:txBody>
      </p:sp>
    </p:spTree>
    <p:extLst>
      <p:ext uri="{BB962C8B-B14F-4D97-AF65-F5344CB8AC3E}">
        <p14:creationId xmlns:p14="http://schemas.microsoft.com/office/powerpoint/2010/main" val="3031074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a:extLst>
              <a:ext uri="{FF2B5EF4-FFF2-40B4-BE49-F238E27FC236}">
                <a16:creationId xmlns:a16="http://schemas.microsoft.com/office/drawing/2014/main" id="{82EE4856-B148-4A1A-A49B-E1D10E3D5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54868"/>
            <a:ext cx="1737632" cy="1737632"/>
          </a:xfrm>
          <a:prstGeom prst="rect">
            <a:avLst/>
          </a:prstGeom>
        </p:spPr>
      </p:pic>
      <p:sp>
        <p:nvSpPr>
          <p:cNvPr id="18" name="Content Placeholder 2"/>
          <p:cNvSpPr>
            <a:spLocks noGrp="1"/>
          </p:cNvSpPr>
          <p:nvPr>
            <p:ph idx="1"/>
          </p:nvPr>
        </p:nvSpPr>
        <p:spPr>
          <a:xfrm>
            <a:off x="568659" y="2293377"/>
            <a:ext cx="5002924" cy="3588813"/>
          </a:xfrm>
          <a:noFill/>
          <a:ln>
            <a:noFill/>
          </a:ln>
        </p:spPr>
        <p:txBody>
          <a:bodyPr>
            <a:noAutofit/>
          </a:bodyPr>
          <a:lstStyle/>
          <a:p>
            <a:pPr>
              <a:spcBef>
                <a:spcPts val="1200"/>
              </a:spcBef>
              <a:buClr>
                <a:schemeClr val="accent1">
                  <a:lumMod val="25000"/>
                </a:schemeClr>
              </a:buClr>
              <a:buFont typeface="Wingdings 2" panose="05020102010507070707" pitchFamily="18" charset="2"/>
              <a:buChar char="Ó"/>
            </a:pPr>
            <a:r>
              <a:rPr lang="en-US" sz="2000" b="1" dirty="0">
                <a:solidFill>
                  <a:schemeClr val="accent1">
                    <a:lumMod val="25000"/>
                  </a:schemeClr>
                </a:solidFill>
                <a:latin typeface="Calibri" panose="020F0502020204030204" pitchFamily="34" charset="0"/>
                <a:cs typeface="Calibri" panose="020F0502020204030204" pitchFamily="34" charset="0"/>
              </a:rPr>
              <a:t>Question 2. </a:t>
            </a:r>
            <a:r>
              <a:rPr lang="en-US" sz="2000" kern="1200" dirty="0">
                <a:latin typeface="Calibri" panose="020F0502020204030204" pitchFamily="34" charset="0"/>
                <a:cs typeface="Calibri" panose="020F0502020204030204" pitchFamily="34" charset="0"/>
              </a:rPr>
              <a:t>What are, according to you, some of the main causes of informality for the group you are focusing on:</a:t>
            </a:r>
          </a:p>
          <a:p>
            <a:pPr lvl="1">
              <a:spcBef>
                <a:spcPts val="1200"/>
              </a:spcBef>
              <a:buClr>
                <a:schemeClr val="accent1">
                  <a:lumMod val="50000"/>
                </a:schemeClr>
              </a:buClr>
              <a:buSzPct val="100000"/>
              <a:buFont typeface="Wingdings 2" panose="05020102010507070707" pitchFamily="18" charset="2"/>
              <a:buChar char="Ì"/>
            </a:pPr>
            <a:r>
              <a:rPr lang="en-US" sz="2000" kern="1200" dirty="0">
                <a:latin typeface="Calibri" panose="020F0502020204030204" pitchFamily="34" charset="0"/>
                <a:cs typeface="Calibri" panose="020F0502020204030204" pitchFamily="34" charset="0"/>
              </a:rPr>
              <a:t>Group 1: Employees in informal employment; </a:t>
            </a:r>
          </a:p>
          <a:p>
            <a:pPr lvl="1">
              <a:spcBef>
                <a:spcPts val="1200"/>
              </a:spcBef>
              <a:buClr>
                <a:schemeClr val="accent1">
                  <a:lumMod val="50000"/>
                </a:schemeClr>
              </a:buClr>
              <a:buSzPct val="100000"/>
              <a:buFont typeface="Wingdings 2" panose="05020102010507070707" pitchFamily="18" charset="2"/>
              <a:buChar char="Ì"/>
            </a:pPr>
            <a:r>
              <a:rPr lang="en-US" sz="2000" kern="1200" dirty="0">
                <a:latin typeface="Calibri" panose="020F0502020204030204" pitchFamily="34" charset="0"/>
                <a:cs typeface="Calibri" panose="020F0502020204030204" pitchFamily="34" charset="0"/>
              </a:rPr>
              <a:t>Group 2: Independent workers</a:t>
            </a:r>
          </a:p>
        </p:txBody>
      </p:sp>
      <p:cxnSp>
        <p:nvCxnSpPr>
          <p:cNvPr id="10" name="Elbow Connector 9"/>
          <p:cNvCxnSpPr>
            <a:cxnSpLocks/>
          </p:cNvCxnSpPr>
          <p:nvPr/>
        </p:nvCxnSpPr>
        <p:spPr>
          <a:xfrm rot="10800000" flipV="1">
            <a:off x="568661" y="1870841"/>
            <a:ext cx="10687918" cy="3194658"/>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340133" y="2327704"/>
            <a:ext cx="4916446" cy="273779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1200"/>
              </a:spcBef>
              <a:spcAft>
                <a:spcPct val="0"/>
              </a:spcAft>
              <a:buClr>
                <a:srgbClr val="BBE0E3">
                  <a:lumMod val="25000"/>
                </a:srgbClr>
              </a:buClr>
              <a:buSzTx/>
              <a:buFont typeface="Wingdings 2" panose="05020102010507070707" pitchFamily="18" charset="2"/>
              <a:buChar char="Ó"/>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You can consider factors as part of: </a:t>
            </a:r>
          </a:p>
          <a:p>
            <a:pPr marL="742950" marR="0" lvl="1" indent="-285750" algn="l" defTabSz="914400" rtl="0" eaLnBrk="1" fontAlgn="base" latinLnBrk="0" hangingPunct="1">
              <a:lnSpc>
                <a:spcPct val="100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personal and employment related features that can make difficult to transition to formality</a:t>
            </a:r>
          </a:p>
          <a:p>
            <a:pPr marL="742950" marR="0" lvl="1" indent="-285750" algn="l" defTabSz="914400" rtl="0" eaLnBrk="1" fontAlgn="base" latinLnBrk="0" hangingPunct="1">
              <a:lnSpc>
                <a:spcPct val="100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legal and regulatory framework</a:t>
            </a:r>
          </a:p>
          <a:p>
            <a:pPr marL="742950" marR="0" lvl="1" indent="-285750" algn="l" defTabSz="914400" rtl="0" eaLnBrk="1" fontAlgn="base" latinLnBrk="0" hangingPunct="1">
              <a:lnSpc>
                <a:spcPct val="100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economic environment</a:t>
            </a:r>
          </a:p>
          <a:p>
            <a:pPr marL="342900" marR="0" lvl="0" indent="-342900" algn="l" defTabSz="914400" rtl="0" eaLnBrk="1" fontAlgn="base" latinLnBrk="0" hangingPunct="1">
              <a:lnSpc>
                <a:spcPct val="100000"/>
              </a:lnSpc>
              <a:spcBef>
                <a:spcPts val="1200"/>
              </a:spcBef>
              <a:spcAft>
                <a:spcPct val="0"/>
              </a:spcAft>
              <a:buClr>
                <a:srgbClr val="BBE0E3">
                  <a:lumMod val="25000"/>
                </a:srgbClr>
              </a:buClr>
              <a:buSzTx/>
              <a:buFont typeface="Wingdings 2" panose="05020102010507070707" pitchFamily="18" charset="2"/>
              <a:buChar char="Ó"/>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 name="Rectangle 2"/>
          <p:cNvSpPr>
            <a:spLocks noGrp="1" noChangeArrowheads="1"/>
          </p:cNvSpPr>
          <p:nvPr>
            <p:ph type="title"/>
          </p:nvPr>
        </p:nvSpPr>
        <p:spPr>
          <a:xfrm>
            <a:off x="2711625" y="285190"/>
            <a:ext cx="5719917" cy="926978"/>
          </a:xfrm>
        </p:spPr>
        <p:txBody>
          <a:bodyPr>
            <a:normAutofit/>
          </a:bodyPr>
          <a:lstStyle/>
          <a:p>
            <a:pPr algn="r">
              <a:spcBef>
                <a:spcPts val="300"/>
              </a:spcBef>
            </a:pPr>
            <a:r>
              <a:rPr lang="en-US" dirty="0">
                <a:solidFill>
                  <a:schemeClr val="tx2">
                    <a:lumMod val="60000"/>
                    <a:lumOff val="40000"/>
                  </a:schemeClr>
                </a:solidFill>
              </a:rPr>
              <a:t>Case study | </a:t>
            </a:r>
            <a:r>
              <a:rPr lang="en-US" b="1" dirty="0">
                <a:solidFill>
                  <a:schemeClr val="accent1">
                    <a:lumMod val="25000"/>
                  </a:schemeClr>
                </a:solidFill>
              </a:rPr>
              <a:t>Abelina</a:t>
            </a:r>
            <a:endParaRPr lang="en-GB" altLang="en-US" b="1" dirty="0">
              <a:solidFill>
                <a:schemeClr val="accent1">
                  <a:lumMod val="25000"/>
                </a:schemeClr>
              </a:solidFill>
            </a:endParaRPr>
          </a:p>
        </p:txBody>
      </p:sp>
      <p:sp>
        <p:nvSpPr>
          <p:cNvPr id="5" name="TextBox 4">
            <a:extLst>
              <a:ext uri="{FF2B5EF4-FFF2-40B4-BE49-F238E27FC236}">
                <a16:creationId xmlns:a16="http://schemas.microsoft.com/office/drawing/2014/main" id="{62566B1D-82AB-DE18-F61C-7562F5F4E2AC}"/>
              </a:ext>
            </a:extLst>
          </p:cNvPr>
          <p:cNvSpPr txBox="1"/>
          <p:nvPr/>
        </p:nvSpPr>
        <p:spPr bwMode="auto">
          <a:xfrm>
            <a:off x="3891280" y="1148656"/>
            <a:ext cx="4165600" cy="461665"/>
          </a:xfrm>
          <a:prstGeom prst="rect">
            <a:avLst/>
          </a:prstGeom>
          <a:noFill/>
          <a:ln w="9525">
            <a:noFill/>
            <a:miter lim="800000"/>
            <a:headEnd/>
            <a:tailEnd/>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Verdana"/>
                <a:cs typeface="Arial" charset="0"/>
              </a:rPr>
              <a:t>Second </a:t>
            </a:r>
            <a:r>
              <a:rPr kumimoji="0" lang="fr-FR" sz="2400" b="0" i="0" u="none" strike="noStrike" kern="1200" cap="none" spc="0" normalizeH="0" baseline="0" noProof="0" dirty="0" err="1">
                <a:ln>
                  <a:noFill/>
                </a:ln>
                <a:solidFill>
                  <a:srgbClr val="FF0000"/>
                </a:solidFill>
                <a:effectLst/>
                <a:uLnTx/>
                <a:uFillTx/>
                <a:latin typeface="Verdana"/>
                <a:cs typeface="Arial" charset="0"/>
              </a:rPr>
              <a:t>ste</a:t>
            </a:r>
            <a:r>
              <a:rPr kumimoji="0" lang="fr-FR" sz="2400" b="0" i="0" u="none" strike="noStrike" kern="1200" cap="none" spc="0" normalizeH="0" baseline="0" noProof="0" dirty="0">
                <a:ln>
                  <a:noFill/>
                </a:ln>
                <a:solidFill>
                  <a:srgbClr val="FF0000"/>
                </a:solidFill>
                <a:effectLst/>
                <a:uLnTx/>
                <a:uFillTx/>
                <a:latin typeface="Verdana"/>
                <a:cs typeface="Arial" charset="0"/>
              </a:rPr>
              <a:t>p</a:t>
            </a:r>
            <a:endParaRPr kumimoji="0" lang="en-GB" sz="2400" b="0" i="0" u="none" strike="noStrike" kern="1200" cap="none" spc="0" normalizeH="0" baseline="0" noProof="0" dirty="0">
              <a:ln>
                <a:noFill/>
              </a:ln>
              <a:solidFill>
                <a:srgbClr val="FF0000"/>
              </a:solidFill>
              <a:effectLst/>
              <a:uLnTx/>
              <a:uFillTx/>
              <a:latin typeface="Verdana"/>
              <a:cs typeface="Arial" charset="0"/>
            </a:endParaRPr>
          </a:p>
        </p:txBody>
      </p:sp>
    </p:spTree>
    <p:extLst>
      <p:ext uri="{BB962C8B-B14F-4D97-AF65-F5344CB8AC3E}">
        <p14:creationId xmlns:p14="http://schemas.microsoft.com/office/powerpoint/2010/main" val="2652038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a:extLst>
              <a:ext uri="{FF2B5EF4-FFF2-40B4-BE49-F238E27FC236}">
                <a16:creationId xmlns:a16="http://schemas.microsoft.com/office/drawing/2014/main" id="{82EE4856-B148-4A1A-A49B-E1D10E3D5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54868"/>
            <a:ext cx="1737632" cy="1737632"/>
          </a:xfrm>
          <a:prstGeom prst="rect">
            <a:avLst/>
          </a:prstGeom>
        </p:spPr>
      </p:pic>
      <p:sp>
        <p:nvSpPr>
          <p:cNvPr id="18" name="Content Placeholder 2"/>
          <p:cNvSpPr>
            <a:spLocks noGrp="1"/>
          </p:cNvSpPr>
          <p:nvPr>
            <p:ph idx="1"/>
          </p:nvPr>
        </p:nvSpPr>
        <p:spPr>
          <a:xfrm>
            <a:off x="899202" y="2374663"/>
            <a:ext cx="5028632" cy="3588813"/>
          </a:xfrm>
          <a:noFill/>
          <a:ln>
            <a:noFill/>
          </a:ln>
        </p:spPr>
        <p:txBody>
          <a:bodyPr>
            <a:noAutofit/>
          </a:bodyPr>
          <a:lstStyle/>
          <a:p>
            <a:pPr>
              <a:spcBef>
                <a:spcPts val="1200"/>
              </a:spcBef>
              <a:buClr>
                <a:schemeClr val="accent1">
                  <a:lumMod val="25000"/>
                </a:schemeClr>
              </a:buClr>
              <a:buFont typeface="Wingdings 2" panose="05020102010507070707" pitchFamily="18" charset="2"/>
              <a:buChar char="Ó"/>
            </a:pPr>
            <a:r>
              <a:rPr lang="en-GB" sz="2000" b="1" dirty="0">
                <a:solidFill>
                  <a:schemeClr val="accent1">
                    <a:lumMod val="25000"/>
                  </a:schemeClr>
                </a:solidFill>
                <a:latin typeface="Calibri" panose="020F0502020204030204" pitchFamily="34" charset="0"/>
                <a:cs typeface="Calibri" panose="020F0502020204030204" pitchFamily="34" charset="0"/>
              </a:rPr>
              <a:t>Question 3. </a:t>
            </a:r>
            <a:r>
              <a:rPr lang="en-GB" sz="2000" dirty="0">
                <a:solidFill>
                  <a:schemeClr val="accent1">
                    <a:lumMod val="25000"/>
                  </a:schemeClr>
                </a:solidFill>
                <a:latin typeface="Calibri" panose="020F0502020204030204" pitchFamily="34" charset="0"/>
                <a:cs typeface="Calibri" panose="020F0502020204030204" pitchFamily="34" charset="0"/>
              </a:rPr>
              <a:t>What type of measures would you suggest for the group you are focusing on to create the enabling conditions for formalization later or to support formalization now?</a:t>
            </a:r>
          </a:p>
          <a:p>
            <a:pPr>
              <a:spcBef>
                <a:spcPts val="1200"/>
              </a:spcBef>
              <a:buClr>
                <a:schemeClr val="accent1">
                  <a:lumMod val="25000"/>
                </a:schemeClr>
              </a:buClr>
              <a:buFont typeface="Wingdings 2" panose="05020102010507070707" pitchFamily="18" charset="2"/>
              <a:buChar char="Ó"/>
            </a:pPr>
            <a:endParaRPr lang="en-GB" sz="2000" b="1" dirty="0">
              <a:solidFill>
                <a:schemeClr val="accent1">
                  <a:lumMod val="25000"/>
                </a:schemeClr>
              </a:solidFill>
              <a:latin typeface="Calibri" panose="020F0502020204030204" pitchFamily="34" charset="0"/>
              <a:cs typeface="Calibri" panose="020F0502020204030204" pitchFamily="34" charset="0"/>
            </a:endParaRPr>
          </a:p>
        </p:txBody>
      </p:sp>
      <p:cxnSp>
        <p:nvCxnSpPr>
          <p:cNvPr id="10" name="Elbow Connector 9"/>
          <p:cNvCxnSpPr>
            <a:cxnSpLocks/>
          </p:cNvCxnSpPr>
          <p:nvPr/>
        </p:nvCxnSpPr>
        <p:spPr>
          <a:xfrm rot="10800000" flipV="1">
            <a:off x="1847528" y="1916832"/>
            <a:ext cx="8496944" cy="3960440"/>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340132" y="2327704"/>
            <a:ext cx="4952665" cy="3300781"/>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BBE0E3">
                  <a:lumMod val="25000"/>
                </a:srgbClr>
              </a:buClr>
              <a:buSzTx/>
              <a:buFont typeface="Wingdings 2" panose="05020102010507070707" pitchFamily="18" charset="2"/>
              <a:buChar char="Ó"/>
              <a:tabLst/>
              <a:defRPr/>
            </a:pPr>
            <a:r>
              <a:rPr kumimoji="0" lang="en-GB" sz="1800" b="1"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Question 4. </a:t>
            </a:r>
            <a:r>
              <a:rPr kumimoji="0" lang="en-GB" sz="1800" b="0" i="0" u="none" strike="noStrike" kern="1200" cap="none" spc="0" normalizeH="0" baseline="0" noProof="0" dirty="0">
                <a:ln>
                  <a:noFill/>
                </a:ln>
                <a:solidFill>
                  <a:srgbClr val="BBE0E3">
                    <a:lumMod val="25000"/>
                  </a:srgbClr>
                </a:solidFill>
                <a:effectLst/>
                <a:uLnTx/>
                <a:uFillTx/>
                <a:latin typeface="Calibri" panose="020F0502020204030204" pitchFamily="34" charset="0"/>
                <a:cs typeface="Calibri" panose="020F0502020204030204" pitchFamily="34" charset="0"/>
              </a:rPr>
              <a:t>How could we complement this diagnostic with additional facts to be in a better position to define priorities and support the development of appropriate measures? This concerns notably: </a:t>
            </a:r>
          </a:p>
          <a:p>
            <a:pPr marL="742950" marR="0" lvl="1" indent="-285750" algn="l" defTabSz="914400" rtl="0" eaLnBrk="1" fontAlgn="base" latinLnBrk="0" hangingPunct="1">
              <a:lnSpc>
                <a:spcPct val="107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Issues to be covered, </a:t>
            </a:r>
          </a:p>
          <a:p>
            <a:pPr marL="742950" marR="0" lvl="1" indent="-285750" algn="l" defTabSz="914400" rtl="0" eaLnBrk="1" fontAlgn="base" latinLnBrk="0" hangingPunct="1">
              <a:lnSpc>
                <a:spcPct val="107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Data to be collected and most appropriate source and method.</a:t>
            </a:r>
          </a:p>
          <a:p>
            <a:pPr marL="742950" marR="0" lvl="1" indent="-285750" algn="l" defTabSz="914400" rtl="0" eaLnBrk="1" fontAlgn="base" latinLnBrk="0" hangingPunct="1">
              <a:lnSpc>
                <a:spcPct val="107000"/>
              </a:lnSpc>
              <a:spcBef>
                <a:spcPts val="1200"/>
              </a:spcBef>
              <a:spcAft>
                <a:spcPct val="0"/>
              </a:spcAft>
              <a:buClr>
                <a:srgbClr val="BBE0E3">
                  <a:lumMod val="50000"/>
                </a:srgbClr>
              </a:buClr>
              <a:buSzPct val="100000"/>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Additional analysis needed.</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ts val="1200"/>
              </a:spcBef>
              <a:spcAft>
                <a:spcPct val="0"/>
              </a:spcAft>
              <a:buClr>
                <a:srgbClr val="BBE0E3">
                  <a:lumMod val="25000"/>
                </a:srgbClr>
              </a:buClr>
              <a:buSzTx/>
              <a:buFont typeface="Wingdings 2" panose="05020102010507070707" pitchFamily="18" charset="2"/>
              <a:buChar char="Ó"/>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 name="Rectangle 2"/>
          <p:cNvSpPr>
            <a:spLocks noGrp="1" noChangeArrowheads="1"/>
          </p:cNvSpPr>
          <p:nvPr>
            <p:ph type="title"/>
          </p:nvPr>
        </p:nvSpPr>
        <p:spPr>
          <a:xfrm>
            <a:off x="2711625" y="285190"/>
            <a:ext cx="5719917" cy="926978"/>
          </a:xfrm>
        </p:spPr>
        <p:txBody>
          <a:bodyPr>
            <a:normAutofit/>
          </a:bodyPr>
          <a:lstStyle/>
          <a:p>
            <a:pPr algn="r">
              <a:spcBef>
                <a:spcPts val="300"/>
              </a:spcBef>
            </a:pPr>
            <a:r>
              <a:rPr lang="en-US" dirty="0">
                <a:solidFill>
                  <a:schemeClr val="tx2">
                    <a:lumMod val="60000"/>
                    <a:lumOff val="40000"/>
                  </a:schemeClr>
                </a:solidFill>
              </a:rPr>
              <a:t>Case study | </a:t>
            </a:r>
            <a:r>
              <a:rPr lang="en-US" b="1" dirty="0">
                <a:solidFill>
                  <a:schemeClr val="accent1">
                    <a:lumMod val="25000"/>
                  </a:schemeClr>
                </a:solidFill>
              </a:rPr>
              <a:t>Abelina</a:t>
            </a:r>
            <a:endParaRPr lang="en-GB" altLang="en-US" b="1" dirty="0">
              <a:solidFill>
                <a:schemeClr val="accent1">
                  <a:lumMod val="25000"/>
                </a:schemeClr>
              </a:solidFill>
            </a:endParaRPr>
          </a:p>
        </p:txBody>
      </p:sp>
      <p:sp>
        <p:nvSpPr>
          <p:cNvPr id="2" name="TextBox 1">
            <a:extLst>
              <a:ext uri="{FF2B5EF4-FFF2-40B4-BE49-F238E27FC236}">
                <a16:creationId xmlns:a16="http://schemas.microsoft.com/office/drawing/2014/main" id="{E1CE5798-3104-22E3-F96C-9977889DE873}"/>
              </a:ext>
            </a:extLst>
          </p:cNvPr>
          <p:cNvSpPr txBox="1"/>
          <p:nvPr/>
        </p:nvSpPr>
        <p:spPr bwMode="auto">
          <a:xfrm>
            <a:off x="3891280" y="1148656"/>
            <a:ext cx="4165600" cy="461665"/>
          </a:xfrm>
          <a:prstGeom prst="rect">
            <a:avLst/>
          </a:prstGeom>
          <a:noFill/>
          <a:ln w="9525">
            <a:noFill/>
            <a:miter lim="800000"/>
            <a:headEnd/>
            <a:tailEnd/>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srgbClr val="FF0000"/>
                </a:solidFill>
                <a:effectLst/>
                <a:uLnTx/>
                <a:uFillTx/>
                <a:latin typeface="Verdana"/>
                <a:cs typeface="Arial" charset="0"/>
              </a:rPr>
              <a:t>Third</a:t>
            </a:r>
            <a:r>
              <a:rPr kumimoji="0" lang="fr-FR" sz="2400" b="0" i="0" u="none" strike="noStrike" kern="1200" cap="none" spc="0" normalizeH="0" baseline="0" noProof="0" dirty="0">
                <a:ln>
                  <a:noFill/>
                </a:ln>
                <a:solidFill>
                  <a:srgbClr val="FF0000"/>
                </a:solidFill>
                <a:effectLst/>
                <a:uLnTx/>
                <a:uFillTx/>
                <a:latin typeface="Verdana"/>
                <a:cs typeface="Arial" charset="0"/>
              </a:rPr>
              <a:t> </a:t>
            </a:r>
            <a:r>
              <a:rPr kumimoji="0" lang="fr-FR" sz="2400" b="0" i="0" u="none" strike="noStrike" kern="1200" cap="none" spc="0" normalizeH="0" baseline="0" noProof="0" dirty="0" err="1">
                <a:ln>
                  <a:noFill/>
                </a:ln>
                <a:solidFill>
                  <a:srgbClr val="FF0000"/>
                </a:solidFill>
                <a:effectLst/>
                <a:uLnTx/>
                <a:uFillTx/>
                <a:latin typeface="Verdana"/>
                <a:cs typeface="Arial" charset="0"/>
              </a:rPr>
              <a:t>ste</a:t>
            </a:r>
            <a:r>
              <a:rPr kumimoji="0" lang="fr-FR" sz="2400" b="0" i="0" u="none" strike="noStrike" kern="1200" cap="none" spc="0" normalizeH="0" baseline="0" noProof="0" dirty="0">
                <a:ln>
                  <a:noFill/>
                </a:ln>
                <a:solidFill>
                  <a:srgbClr val="FF0000"/>
                </a:solidFill>
                <a:effectLst/>
                <a:uLnTx/>
                <a:uFillTx/>
                <a:latin typeface="Verdana"/>
                <a:cs typeface="Arial" charset="0"/>
              </a:rPr>
              <a:t>p</a:t>
            </a:r>
            <a:endParaRPr kumimoji="0" lang="en-GB" sz="2400" b="0" i="0" u="none" strike="noStrike" kern="1200" cap="none" spc="0" normalizeH="0" baseline="0" noProof="0" dirty="0">
              <a:ln>
                <a:noFill/>
              </a:ln>
              <a:solidFill>
                <a:srgbClr val="FF0000"/>
              </a:solidFill>
              <a:effectLst/>
              <a:uLnTx/>
              <a:uFillTx/>
              <a:latin typeface="Verdana"/>
              <a:cs typeface="Arial" charset="0"/>
            </a:endParaRPr>
          </a:p>
        </p:txBody>
      </p:sp>
    </p:spTree>
    <p:extLst>
      <p:ext uri="{BB962C8B-B14F-4D97-AF65-F5344CB8AC3E}">
        <p14:creationId xmlns:p14="http://schemas.microsoft.com/office/powerpoint/2010/main" val="183211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175" y="132096"/>
            <a:ext cx="10204542" cy="729461"/>
          </a:xfrm>
        </p:spPr>
        <p:txBody>
          <a:bodyPr>
            <a:noAutofit/>
          </a:bodyPr>
          <a:lstStyle/>
          <a:p>
            <a:pPr marL="144145" algn="r">
              <a:lnSpc>
                <a:spcPct val="105000"/>
              </a:lnSpc>
              <a:spcAft>
                <a:spcPts val="500"/>
              </a:spcAft>
            </a:pPr>
            <a:r>
              <a:rPr lang="en-GB" sz="2800" b="0" dirty="0">
                <a:solidFill>
                  <a:srgbClr val="025A58"/>
                </a:solidFill>
                <a:latin typeface="Verdana" panose="020B0604030504040204" pitchFamily="34" charset="0"/>
                <a:ea typeface="Verdana" panose="020B0604030504040204" pitchFamily="34" charset="0"/>
                <a:cs typeface="+mj-cs"/>
              </a:rPr>
              <a:t>Why is transition to formality important? </a:t>
            </a:r>
          </a:p>
        </p:txBody>
      </p:sp>
      <p:sp>
        <p:nvSpPr>
          <p:cNvPr id="3" name="Content Placeholder 2"/>
          <p:cNvSpPr>
            <a:spLocks noGrp="1"/>
          </p:cNvSpPr>
          <p:nvPr>
            <p:ph sz="quarter" idx="13"/>
          </p:nvPr>
        </p:nvSpPr>
        <p:spPr>
          <a:xfrm>
            <a:off x="444320" y="841353"/>
            <a:ext cx="11201397" cy="473671"/>
          </a:xfrm>
          <a:solidFill>
            <a:schemeClr val="bg1"/>
          </a:solidFill>
        </p:spPr>
        <p:txBody>
          <a:bodyPr>
            <a:noAutofit/>
          </a:bodyPr>
          <a:lstStyle/>
          <a:p>
            <a:pPr>
              <a:spcAft>
                <a:spcPts val="900"/>
              </a:spcAft>
              <a:buClr>
                <a:schemeClr val="accent5">
                  <a:lumMod val="75000"/>
                </a:schemeClr>
              </a:buClr>
              <a:buSzPct val="90000"/>
              <a:buFont typeface="Wingdings 3" panose="05040102010807070707" pitchFamily="18" charset="2"/>
              <a:buChar char="u"/>
            </a:pPr>
            <a:r>
              <a:rPr lang="en-GB" sz="2000" dirty="0">
                <a:latin typeface="+mn-lt"/>
              </a:rPr>
              <a:t>Formalization </a:t>
            </a:r>
            <a:r>
              <a:rPr lang="en-GB" sz="2000" b="1" dirty="0">
                <a:solidFill>
                  <a:srgbClr val="FF0000"/>
                </a:solidFill>
                <a:latin typeface="+mn-lt"/>
              </a:rPr>
              <a:t>is not an objective in itself </a:t>
            </a:r>
            <a:r>
              <a:rPr lang="en-GB" sz="2000" dirty="0">
                <a:latin typeface="+mn-lt"/>
              </a:rPr>
              <a:t>but a necessary condition to reach other important objectives</a:t>
            </a:r>
          </a:p>
        </p:txBody>
      </p:sp>
      <p:graphicFrame>
        <p:nvGraphicFramePr>
          <p:cNvPr id="7" name="Tableau 7">
            <a:extLst>
              <a:ext uri="{FF2B5EF4-FFF2-40B4-BE49-F238E27FC236}">
                <a16:creationId xmlns:a16="http://schemas.microsoft.com/office/drawing/2014/main" id="{364EE3A5-4D82-4A9A-B1E7-FEE01882A818}"/>
              </a:ext>
            </a:extLst>
          </p:cNvPr>
          <p:cNvGraphicFramePr>
            <a:graphicFrameLocks noGrp="1"/>
          </p:cNvGraphicFramePr>
          <p:nvPr/>
        </p:nvGraphicFramePr>
        <p:xfrm>
          <a:off x="295851" y="1730129"/>
          <a:ext cx="11865429" cy="3566160"/>
        </p:xfrm>
        <a:graphic>
          <a:graphicData uri="http://schemas.openxmlformats.org/drawingml/2006/table">
            <a:tbl>
              <a:tblPr firstRow="1" bandRow="1">
                <a:tableStyleId>{5C22544A-7EE6-4342-B048-85BDC9FD1C3A}</a:tableStyleId>
              </a:tblPr>
              <a:tblGrid>
                <a:gridCol w="2885740">
                  <a:extLst>
                    <a:ext uri="{9D8B030D-6E8A-4147-A177-3AD203B41FA5}">
                      <a16:colId xmlns:a16="http://schemas.microsoft.com/office/drawing/2014/main" val="2759523097"/>
                    </a:ext>
                  </a:extLst>
                </a:gridCol>
                <a:gridCol w="4869678">
                  <a:extLst>
                    <a:ext uri="{9D8B030D-6E8A-4147-A177-3AD203B41FA5}">
                      <a16:colId xmlns:a16="http://schemas.microsoft.com/office/drawing/2014/main" val="1199206526"/>
                    </a:ext>
                  </a:extLst>
                </a:gridCol>
                <a:gridCol w="4110011">
                  <a:extLst>
                    <a:ext uri="{9D8B030D-6E8A-4147-A177-3AD203B41FA5}">
                      <a16:colId xmlns:a16="http://schemas.microsoft.com/office/drawing/2014/main" val="2057139924"/>
                    </a:ext>
                  </a:extLst>
                </a:gridCol>
              </a:tblGrid>
              <a:tr h="370840">
                <a:tc>
                  <a:txBody>
                    <a:bodyPr/>
                    <a:lstStyle/>
                    <a:p>
                      <a:pPr algn="ctr"/>
                      <a:r>
                        <a:rPr lang="fr-FR" sz="2400" dirty="0">
                          <a:solidFill>
                            <a:srgbClr val="024846"/>
                          </a:solidFill>
                        </a:rPr>
                        <a:t>For </a:t>
                      </a:r>
                      <a:r>
                        <a:rPr lang="fr-FR" sz="2400" dirty="0" err="1">
                          <a:solidFill>
                            <a:srgbClr val="024846"/>
                          </a:solidFill>
                        </a:rPr>
                        <a:t>workers</a:t>
                      </a:r>
                      <a:endParaRPr lang="fr-FR" sz="2400" dirty="0">
                        <a:solidFill>
                          <a:srgbClr val="024846"/>
                        </a:solidFill>
                      </a:endParaRPr>
                    </a:p>
                  </a:txBody>
                  <a:tcPr>
                    <a:solidFill>
                      <a:schemeClr val="bg1"/>
                    </a:solidFill>
                  </a:tcPr>
                </a:tc>
                <a:tc>
                  <a:txBody>
                    <a:bodyPr/>
                    <a:lstStyle/>
                    <a:p>
                      <a:pPr algn="ctr"/>
                      <a:r>
                        <a:rPr lang="fr-FR" sz="2400" dirty="0">
                          <a:solidFill>
                            <a:schemeClr val="accent5"/>
                          </a:solidFill>
                        </a:rPr>
                        <a:t>For </a:t>
                      </a:r>
                      <a:r>
                        <a:rPr lang="fr-FR" sz="2400" dirty="0" err="1">
                          <a:solidFill>
                            <a:schemeClr val="accent5"/>
                          </a:solidFill>
                        </a:rPr>
                        <a:t>enterprises</a:t>
                      </a:r>
                      <a:endParaRPr lang="fr-FR" sz="2400" dirty="0">
                        <a:solidFill>
                          <a:schemeClr val="accent5"/>
                        </a:solidFill>
                      </a:endParaRPr>
                    </a:p>
                  </a:txBody>
                  <a:tcPr>
                    <a:solidFill>
                      <a:schemeClr val="bg1"/>
                    </a:solidFill>
                  </a:tcPr>
                </a:tc>
                <a:tc>
                  <a:txBody>
                    <a:bodyPr/>
                    <a:lstStyle/>
                    <a:p>
                      <a:pPr algn="ctr"/>
                      <a:r>
                        <a:rPr lang="fr-FR" sz="2400" dirty="0">
                          <a:solidFill>
                            <a:srgbClr val="E66093"/>
                          </a:solidFill>
                        </a:rPr>
                        <a:t>For </a:t>
                      </a:r>
                      <a:r>
                        <a:rPr lang="fr-FR" sz="2400" dirty="0" err="1">
                          <a:solidFill>
                            <a:srgbClr val="E66093"/>
                          </a:solidFill>
                        </a:rPr>
                        <a:t>governments</a:t>
                      </a:r>
                      <a:endParaRPr lang="fr-FR" sz="2400" dirty="0">
                        <a:solidFill>
                          <a:srgbClr val="E66093"/>
                        </a:solidFill>
                      </a:endParaRPr>
                    </a:p>
                  </a:txBody>
                  <a:tcPr>
                    <a:solidFill>
                      <a:schemeClr val="bg1"/>
                    </a:solidFill>
                  </a:tcPr>
                </a:tc>
                <a:extLst>
                  <a:ext uri="{0D108BD9-81ED-4DB2-BD59-A6C34878D82A}">
                    <a16:rowId xmlns:a16="http://schemas.microsoft.com/office/drawing/2014/main" val="441041935"/>
                  </a:ext>
                </a:extLst>
              </a:tr>
              <a:tr h="370840">
                <a:tc>
                  <a:txBody>
                    <a:bodyPr/>
                    <a:lstStyle/>
                    <a:p>
                      <a:endParaRPr lang="fr-FR" sz="1800" b="1" dirty="0"/>
                    </a:p>
                    <a:p>
                      <a:r>
                        <a:rPr lang="fr-FR" sz="1800" b="1" dirty="0" err="1"/>
                        <a:t>Decent</a:t>
                      </a:r>
                      <a:r>
                        <a:rPr lang="fr-FR" sz="1800" b="1" dirty="0"/>
                        <a:t> </a:t>
                      </a:r>
                      <a:r>
                        <a:rPr lang="fr-FR" sz="1800" b="1" dirty="0" err="1"/>
                        <a:t>work</a:t>
                      </a:r>
                      <a:r>
                        <a:rPr lang="fr-FR" sz="1800" dirty="0"/>
                        <a:t> </a:t>
                      </a:r>
                    </a:p>
                    <a:p>
                      <a:pPr marL="285750" indent="-285750" algn="l" defTabSz="914400" rtl="0" eaLnBrk="1" latinLnBrk="0" hangingPunct="1">
                        <a:buClr>
                          <a:schemeClr val="accent5">
                            <a:lumMod val="75000"/>
                          </a:schemeClr>
                        </a:buClr>
                        <a:buFont typeface="Wingdings 3" panose="05040102010807070707" pitchFamily="18" charset="2"/>
                        <a:buChar char="u"/>
                      </a:pPr>
                      <a:r>
                        <a:rPr lang="it-IT" sz="1800" kern="0" dirty="0">
                          <a:solidFill>
                            <a:srgbClr val="000000"/>
                          </a:solidFill>
                          <a:latin typeface="+mn-lt"/>
                          <a:ea typeface="+mn-ea"/>
                          <a:cs typeface="+mn-cs"/>
                        </a:rPr>
                        <a:t>Recognition as worker</a:t>
                      </a:r>
                    </a:p>
                    <a:p>
                      <a:pPr marL="285750" indent="-285750" algn="l" defTabSz="914400" rtl="0" eaLnBrk="1" latinLnBrk="0" hangingPunct="1">
                        <a:buClr>
                          <a:schemeClr val="accent5">
                            <a:lumMod val="75000"/>
                          </a:schemeClr>
                        </a:buClr>
                        <a:buFont typeface="Wingdings 3" panose="05040102010807070707" pitchFamily="18" charset="2"/>
                        <a:buChar char="u"/>
                      </a:pPr>
                      <a:r>
                        <a:rPr lang="it-IT" sz="1800" kern="0" dirty="0">
                          <a:solidFill>
                            <a:srgbClr val="000000"/>
                          </a:solidFill>
                          <a:latin typeface="+mn-lt"/>
                          <a:ea typeface="+mn-ea"/>
                          <a:cs typeface="+mn-cs"/>
                        </a:rPr>
                        <a:t>Labour and social protection </a:t>
                      </a:r>
                    </a:p>
                    <a:p>
                      <a:pPr marL="285750" indent="-285750" algn="l" defTabSz="914400" rtl="0" eaLnBrk="1" latinLnBrk="0" hangingPunct="1">
                        <a:buClr>
                          <a:schemeClr val="accent5">
                            <a:lumMod val="75000"/>
                          </a:schemeClr>
                        </a:buClr>
                        <a:buFont typeface="Wingdings 3" panose="05040102010807070707" pitchFamily="18" charset="2"/>
                        <a:buChar char="u"/>
                      </a:pPr>
                      <a:r>
                        <a:rPr lang="it-IT" sz="1800" kern="0" dirty="0">
                          <a:solidFill>
                            <a:srgbClr val="000000"/>
                          </a:solidFill>
                          <a:latin typeface="+mn-lt"/>
                          <a:ea typeface="+mn-ea"/>
                          <a:cs typeface="+mn-cs"/>
                        </a:rPr>
                        <a:t>Income stability </a:t>
                      </a:r>
                    </a:p>
                    <a:p>
                      <a:pPr marL="285750" indent="-285750" algn="l" defTabSz="914400" rtl="0" eaLnBrk="1" latinLnBrk="0" hangingPunct="1">
                        <a:buClr>
                          <a:schemeClr val="accent5">
                            <a:lumMod val="75000"/>
                          </a:schemeClr>
                        </a:buClr>
                        <a:buFont typeface="Wingdings 3" panose="05040102010807070707" pitchFamily="18" charset="2"/>
                        <a:buChar char="u"/>
                      </a:pPr>
                      <a:r>
                        <a:rPr lang="fr-FR" sz="1800" kern="0" dirty="0">
                          <a:solidFill>
                            <a:srgbClr val="000000"/>
                          </a:solidFill>
                          <a:latin typeface="+mn-lt"/>
                          <a:ea typeface="+mn-ea"/>
                          <a:cs typeface="+mn-cs"/>
                        </a:rPr>
                        <a:t>Voice and collective </a:t>
                      </a:r>
                      <a:r>
                        <a:rPr lang="fr-FR" sz="1800" kern="0" dirty="0" err="1">
                          <a:solidFill>
                            <a:srgbClr val="000000"/>
                          </a:solidFill>
                          <a:latin typeface="+mn-lt"/>
                          <a:ea typeface="+mn-ea"/>
                          <a:cs typeface="+mn-cs"/>
                        </a:rPr>
                        <a:t>representation</a:t>
                      </a:r>
                      <a:r>
                        <a:rPr lang="fr-FR" sz="1800" kern="0" dirty="0">
                          <a:solidFill>
                            <a:srgbClr val="000000"/>
                          </a:solidFill>
                          <a:latin typeface="+mn-lt"/>
                          <a:ea typeface="+mn-ea"/>
                          <a:cs typeface="+mn-cs"/>
                        </a:rPr>
                        <a:t> &amp; effective participation in social dialogue</a:t>
                      </a:r>
                      <a:endParaRPr lang="en-GB" sz="1800" kern="0" dirty="0">
                        <a:solidFill>
                          <a:srgbClr val="000000"/>
                        </a:solidFill>
                        <a:latin typeface="+mn-lt"/>
                        <a:ea typeface="+mn-ea"/>
                        <a:cs typeface="+mn-cs"/>
                      </a:endParaRPr>
                    </a:p>
                    <a:p>
                      <a:endParaRPr lang="fr-FR" sz="1800" dirty="0"/>
                    </a:p>
                  </a:txBody>
                  <a:tcPr>
                    <a:solidFill>
                      <a:schemeClr val="bg1"/>
                    </a:solidFill>
                  </a:tcPr>
                </a:tc>
                <a:tc>
                  <a:txBody>
                    <a:bodyPr/>
                    <a:lstStyle/>
                    <a:p>
                      <a:pPr marL="285750" indent="-285750" algn="l" defTabSz="914400" rtl="0" eaLnBrk="1" latinLnBrk="0" hangingPunct="1">
                        <a:buClr>
                          <a:schemeClr val="accent5">
                            <a:lumMod val="75000"/>
                          </a:schemeClr>
                        </a:buClr>
                        <a:buFont typeface="Wingdings 3" panose="05040102010807070707" pitchFamily="18" charset="2"/>
                        <a:buChar char="u"/>
                      </a:pPr>
                      <a:endParaRPr lang="en-GB" sz="1800" noProof="0" dirty="0"/>
                    </a:p>
                  </a:txBody>
                  <a:tcPr>
                    <a:solidFill>
                      <a:schemeClr val="bg1"/>
                    </a:solidFill>
                  </a:tcPr>
                </a:tc>
                <a:tc>
                  <a:txBody>
                    <a:bodyPr/>
                    <a:lstStyle/>
                    <a:p>
                      <a:pPr marL="0" indent="0" algn="l" defTabSz="914400" rtl="0" eaLnBrk="1" latinLnBrk="0" hangingPunct="1">
                        <a:buClr>
                          <a:schemeClr val="accent5">
                            <a:lumMod val="75000"/>
                          </a:schemeClr>
                        </a:buClr>
                        <a:buFont typeface="Wingdings 3" panose="05040102010807070707" pitchFamily="18" charset="2"/>
                        <a:buNone/>
                      </a:pPr>
                      <a:r>
                        <a:rPr lang="en-US" sz="1800" kern="0" dirty="0">
                          <a:solidFill>
                            <a:srgbClr val="000000"/>
                          </a:solidFill>
                          <a:latin typeface="+mn-lt"/>
                          <a:ea typeface="+mn-ea"/>
                          <a:cs typeface="+mn-cs"/>
                        </a:rPr>
                        <a:t> </a:t>
                      </a:r>
                      <a:endParaRPr lang="fr-FR" sz="1800" dirty="0"/>
                    </a:p>
                  </a:txBody>
                  <a:tcPr>
                    <a:solidFill>
                      <a:schemeClr val="bg1"/>
                    </a:solidFill>
                  </a:tcPr>
                </a:tc>
                <a:extLst>
                  <a:ext uri="{0D108BD9-81ED-4DB2-BD59-A6C34878D82A}">
                    <a16:rowId xmlns:a16="http://schemas.microsoft.com/office/drawing/2014/main" val="166272164"/>
                  </a:ext>
                </a:extLst>
              </a:tr>
            </a:tbl>
          </a:graphicData>
        </a:graphic>
      </p:graphicFrame>
      <p:sp>
        <p:nvSpPr>
          <p:cNvPr id="9" name="ZoneTexte 8">
            <a:extLst>
              <a:ext uri="{FF2B5EF4-FFF2-40B4-BE49-F238E27FC236}">
                <a16:creationId xmlns:a16="http://schemas.microsoft.com/office/drawing/2014/main" id="{0C5AA781-3CFC-4686-B7FC-1FE3805D47D9}"/>
              </a:ext>
            </a:extLst>
          </p:cNvPr>
          <p:cNvSpPr txBox="1"/>
          <p:nvPr/>
        </p:nvSpPr>
        <p:spPr>
          <a:xfrm>
            <a:off x="457198" y="5764012"/>
            <a:ext cx="11070770" cy="929485"/>
          </a:xfrm>
          <a:prstGeom prst="rect">
            <a:avLst/>
          </a:prstGeom>
          <a:noFill/>
        </p:spPr>
        <p:txBody>
          <a:bodyPr wrap="square">
            <a:spAutoFit/>
          </a:bodyPr>
          <a:lstStyle/>
          <a:p>
            <a:pPr marL="342900" marR="0" lvl="1" indent="-342900" algn="l" defTabSz="914400" rtl="0" eaLnBrk="1" fontAlgn="auto" latinLnBrk="0" hangingPunct="1">
              <a:lnSpc>
                <a:spcPct val="70000"/>
              </a:lnSpc>
              <a:spcBef>
                <a:spcPct val="20000"/>
              </a:spcBef>
              <a:spcAft>
                <a:spcPts val="900"/>
              </a:spcAft>
              <a:buClr>
                <a:srgbClr val="4BACC6">
                  <a:lumMod val="75000"/>
                </a:srgbClr>
              </a:buClr>
              <a:buSzPct val="90000"/>
              <a:buFont typeface="Wingdings 3" panose="05040102010807070707" pitchFamily="18" charset="2"/>
              <a:buChar char="u"/>
              <a:tabLst/>
              <a:defRPr sz="1800" b="0" i="0" u="none" strike="noStrike" kern="0" cap="none" spc="0" baseline="0">
                <a:solidFill>
                  <a:srgbClr val="000000"/>
                </a:solidFill>
                <a:uFillTx/>
              </a:defRPr>
            </a:pPr>
            <a:r>
              <a:rPr kumimoji="0" lang="en-GB" sz="2000" b="0" i="0" u="none" strike="noStrike" kern="0" cap="none" spc="0" normalizeH="0" baseline="0" noProof="0" dirty="0">
                <a:ln>
                  <a:noFill/>
                </a:ln>
                <a:solidFill>
                  <a:srgbClr val="000000"/>
                </a:solidFill>
                <a:effectLst/>
                <a:uLnTx/>
                <a:uFillTx/>
                <a:latin typeface="Calibri"/>
                <a:ea typeface="+mn-ea"/>
                <a:cs typeface="Arial" panose="020B0604020202020204" pitchFamily="34" charset="0"/>
              </a:rPr>
              <a:t>Formalization is thus a condition for the decent work agenda to become a reality</a:t>
            </a:r>
          </a:p>
          <a:p>
            <a:pPr marL="342900" marR="0" lvl="1" indent="-342900" algn="l" defTabSz="914400" rtl="0" eaLnBrk="1" fontAlgn="auto" latinLnBrk="0" hangingPunct="1">
              <a:lnSpc>
                <a:spcPct val="70000"/>
              </a:lnSpc>
              <a:spcBef>
                <a:spcPct val="20000"/>
              </a:spcBef>
              <a:spcAft>
                <a:spcPts val="900"/>
              </a:spcAft>
              <a:buClr>
                <a:srgbClr val="4BACC6">
                  <a:lumMod val="75000"/>
                </a:srgbClr>
              </a:buClr>
              <a:buSzPct val="90000"/>
              <a:buFont typeface="Wingdings 3" panose="05040102010807070707" pitchFamily="18" charset="2"/>
              <a:buChar char="u"/>
              <a:tabLst/>
              <a:defRPr sz="1800" b="0" i="0" u="none" strike="noStrike" kern="0" cap="none" spc="0" baseline="0">
                <a:solidFill>
                  <a:srgbClr val="000000"/>
                </a:solidFill>
                <a:uFillTx/>
              </a:defRPr>
            </a:pPr>
            <a:r>
              <a:rPr kumimoji="0" lang="en-GB" sz="2000" b="0" i="0" u="none" strike="noStrike" kern="0" cap="none" spc="0" normalizeH="0" baseline="0" noProof="0" dirty="0">
                <a:ln>
                  <a:noFill/>
                </a:ln>
                <a:solidFill>
                  <a:srgbClr val="000000"/>
                </a:solidFill>
                <a:effectLst/>
                <a:uLnTx/>
                <a:uFillTx/>
                <a:latin typeface="Calibri"/>
                <a:ea typeface="+mn-ea"/>
                <a:cs typeface="Arial" panose="020B0604020202020204" pitchFamily="34" charset="0"/>
              </a:rPr>
              <a:t>… and a condition for achieving several SDGs: </a:t>
            </a:r>
            <a:r>
              <a:rPr kumimoji="0" lang="en-GB" sz="2000" b="0" i="0" u="none" strike="noStrike" kern="0" cap="none" spc="0" normalizeH="0" baseline="0" noProof="0" dirty="0">
                <a:ln>
                  <a:noFill/>
                </a:ln>
                <a:solidFill>
                  <a:srgbClr val="000000"/>
                </a:solidFill>
                <a:effectLst/>
                <a:uLnTx/>
                <a:uFillTx/>
                <a:latin typeface="Calibri"/>
                <a:ea typeface="+mn-ea"/>
                <a:cs typeface="+mn-cs"/>
              </a:rPr>
              <a:t>R204 can be seen as one of the “tools” to support the realisation of multiple SDGs</a:t>
            </a:r>
          </a:p>
        </p:txBody>
      </p:sp>
      <p:sp>
        <p:nvSpPr>
          <p:cNvPr id="5" name="TextBox 4">
            <a:extLst>
              <a:ext uri="{FF2B5EF4-FFF2-40B4-BE49-F238E27FC236}">
                <a16:creationId xmlns:a16="http://schemas.microsoft.com/office/drawing/2014/main" id="{D1B16769-669A-6E94-B3FB-B393BF242F90}"/>
              </a:ext>
            </a:extLst>
          </p:cNvPr>
          <p:cNvSpPr txBox="1"/>
          <p:nvPr/>
        </p:nvSpPr>
        <p:spPr>
          <a:xfrm>
            <a:off x="3243518" y="2405045"/>
            <a:ext cx="4638554"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A39F"/>
              </a:buClr>
              <a:buSzTx/>
              <a:buFont typeface="Wingdings 3" panose="05040102010807070707" pitchFamily="18" charset="2"/>
              <a:buChar char="u"/>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Recognition of the activity; of the right to do business</a:t>
            </a:r>
          </a:p>
          <a:p>
            <a:pPr marL="285750" marR="0" lvl="0" indent="-285750" algn="l" defTabSz="914400" rtl="0" eaLnBrk="1" fontAlgn="auto" latinLnBrk="0" hangingPunct="1">
              <a:lnSpc>
                <a:spcPct val="100000"/>
              </a:lnSpc>
              <a:spcBef>
                <a:spcPts val="0"/>
              </a:spcBef>
              <a:spcAft>
                <a:spcPts val="0"/>
              </a:spcAft>
              <a:buClr>
                <a:srgbClr val="05A39F"/>
              </a:buClr>
              <a:buSzTx/>
              <a:buFont typeface="Wingdings 3" panose="05040102010807070707" pitchFamily="18" charset="2"/>
              <a:buChar char="u"/>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Access to productive factors: credit, technology, markets </a:t>
            </a:r>
          </a:p>
          <a:p>
            <a:pPr marL="0" marR="0" lvl="0" indent="0" algn="l" defTabSz="914400" rtl="0" eaLnBrk="1" fontAlgn="auto" latinLnBrk="0" hangingPunct="1">
              <a:lnSpc>
                <a:spcPct val="100000"/>
              </a:lnSpc>
              <a:spcBef>
                <a:spcPts val="0"/>
              </a:spcBef>
              <a:spcAft>
                <a:spcPts val="0"/>
              </a:spcAft>
              <a:buClr>
                <a:srgbClr val="05A39F"/>
              </a:buClr>
              <a:buSzTx/>
              <a:buFontTx/>
              <a:buNone/>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sym typeface="Wingdings 3" panose="05040102010807070707" pitchFamily="18" charset="2"/>
              </a:rPr>
              <a:t> </a:t>
            </a:r>
            <a:r>
              <a:rPr kumimoji="0" lang="en-GB" sz="1800" b="0" i="0" u="none" strike="noStrike" kern="0" cap="none" spc="0" normalizeH="0" baseline="0" noProof="0" dirty="0">
                <a:ln>
                  <a:noFill/>
                </a:ln>
                <a:solidFill>
                  <a:srgbClr val="000000"/>
                </a:solidFill>
                <a:effectLst/>
                <a:uLnTx/>
                <a:uFillTx/>
                <a:latin typeface="Calibri"/>
                <a:ea typeface="+mn-ea"/>
                <a:cs typeface="+mn-cs"/>
              </a:rPr>
              <a:t>Increased productivity </a:t>
            </a:r>
          </a:p>
          <a:p>
            <a:pPr marL="285750" marR="0" lvl="0" indent="-285750" algn="l" defTabSz="914400" rtl="0" eaLnBrk="1" fontAlgn="auto" latinLnBrk="0" hangingPunct="1">
              <a:lnSpc>
                <a:spcPct val="100000"/>
              </a:lnSpc>
              <a:spcBef>
                <a:spcPts val="0"/>
              </a:spcBef>
              <a:spcAft>
                <a:spcPts val="0"/>
              </a:spcAft>
              <a:buClr>
                <a:srgbClr val="05A39F"/>
              </a:buClr>
              <a:buSzTx/>
              <a:buFont typeface="Wingdings 3" panose="05040102010807070707" pitchFamily="18" charset="2"/>
              <a:buChar char="u"/>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Fairer distribution of the tax burden among enterprises / fair competition</a:t>
            </a:r>
          </a:p>
          <a:p>
            <a:pPr marL="285750" marR="0" lvl="0" indent="-285750" algn="l" defTabSz="914400" rtl="0" eaLnBrk="1" fontAlgn="auto" latinLnBrk="0" hangingPunct="1">
              <a:lnSpc>
                <a:spcPct val="100000"/>
              </a:lnSpc>
              <a:spcBef>
                <a:spcPts val="0"/>
              </a:spcBef>
              <a:spcAft>
                <a:spcPts val="0"/>
              </a:spcAft>
              <a:buClr>
                <a:srgbClr val="05A39F"/>
              </a:buClr>
              <a:buSzTx/>
              <a:buFont typeface="Wingdings 3" panose="05040102010807070707" pitchFamily="18" charset="2"/>
              <a:buChar char="u"/>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Sustainability &amp; ability to provide decent working conditions for the owner and decent job opportunities for others </a:t>
            </a:r>
          </a:p>
        </p:txBody>
      </p:sp>
      <p:sp>
        <p:nvSpPr>
          <p:cNvPr id="8" name="TextBox 7">
            <a:extLst>
              <a:ext uri="{FF2B5EF4-FFF2-40B4-BE49-F238E27FC236}">
                <a16:creationId xmlns:a16="http://schemas.microsoft.com/office/drawing/2014/main" id="{CE98BB66-F35A-E78E-6FF7-7BD522AA01E7}"/>
              </a:ext>
            </a:extLst>
          </p:cNvPr>
          <p:cNvSpPr txBox="1"/>
          <p:nvPr/>
        </p:nvSpPr>
        <p:spPr>
          <a:xfrm>
            <a:off x="8086165" y="2322018"/>
            <a:ext cx="3809984"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E03C7A"/>
              </a:buClr>
              <a:buSzTx/>
              <a:buFont typeface="Wingdings 3" panose="05040102010807070707" pitchFamily="18" charset="2"/>
              <a:buChar char="u"/>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Enhances the government scope of action by:</a:t>
            </a:r>
          </a:p>
          <a:p>
            <a:pPr marL="742950" marR="0" lvl="2" indent="-285750" algn="l" defTabSz="914400" rtl="0" eaLnBrk="1" fontAlgn="auto" latinLnBrk="0" hangingPunct="1">
              <a:lnSpc>
                <a:spcPct val="100000"/>
              </a:lnSpc>
              <a:spcBef>
                <a:spcPts val="0"/>
              </a:spcBef>
              <a:spcAft>
                <a:spcPts val="0"/>
              </a:spcAft>
              <a:buClr>
                <a:srgbClr val="E03C7A"/>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allowing increased public revenues </a:t>
            </a:r>
          </a:p>
          <a:p>
            <a:pPr marL="742950" marR="0" lvl="2" indent="-285750" algn="l" defTabSz="914400" rtl="0" eaLnBrk="1" fontAlgn="auto" latinLnBrk="0" hangingPunct="1">
              <a:lnSpc>
                <a:spcPct val="100000"/>
              </a:lnSpc>
              <a:spcBef>
                <a:spcPts val="0"/>
              </a:spcBef>
              <a:spcAft>
                <a:spcPts val="0"/>
              </a:spcAft>
              <a:buClr>
                <a:srgbClr val="E03C7A"/>
              </a:buClr>
              <a:buSzTx/>
              <a:buFont typeface="Wingdings 2" panose="05020102010507070707" pitchFamily="18" charset="2"/>
              <a:buChar char="Ó"/>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strengthening the rule of law </a:t>
            </a:r>
          </a:p>
          <a:p>
            <a:pPr marL="285750" marR="0" lvl="1" indent="-285750" algn="l" defTabSz="914400" rtl="0" eaLnBrk="1" fontAlgn="auto" latinLnBrk="0" hangingPunct="1">
              <a:lnSpc>
                <a:spcPct val="100000"/>
              </a:lnSpc>
              <a:spcBef>
                <a:spcPts val="0"/>
              </a:spcBef>
              <a:spcAft>
                <a:spcPts val="0"/>
              </a:spcAft>
              <a:buClr>
                <a:srgbClr val="E03C7A"/>
              </a:buClr>
              <a:buSzTx/>
              <a:buFont typeface="Wingdings 3" panose="05040102010807070707" pitchFamily="18" charset="2"/>
              <a:buChar char="u"/>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Culture of compliance, reducing the room for corruption</a:t>
            </a:r>
          </a:p>
          <a:p>
            <a:pPr marL="285750" marR="0" lvl="1" indent="-285750" algn="l" defTabSz="914400" rtl="0" eaLnBrk="1" fontAlgn="auto" latinLnBrk="0" hangingPunct="1">
              <a:lnSpc>
                <a:spcPct val="100000"/>
              </a:lnSpc>
              <a:spcBef>
                <a:spcPts val="0"/>
              </a:spcBef>
              <a:spcAft>
                <a:spcPts val="0"/>
              </a:spcAft>
              <a:buClr>
                <a:srgbClr val="E03C7A"/>
              </a:buClr>
              <a:buSzTx/>
              <a:buFont typeface="Wingdings 3" panose="05040102010807070707" pitchFamily="18" charset="2"/>
              <a:buChar char="u"/>
              <a:tabLst/>
              <a:defRPr/>
            </a:pPr>
            <a:r>
              <a:rPr kumimoji="0" lang="en-GB" sz="1800" b="0" i="0" u="none" strike="noStrike" kern="0" cap="none" spc="0" normalizeH="0" baseline="0" noProof="0" dirty="0">
                <a:ln>
                  <a:noFill/>
                </a:ln>
                <a:solidFill>
                  <a:srgbClr val="000000"/>
                </a:solidFill>
                <a:effectLst/>
                <a:uLnTx/>
                <a:uFillTx/>
                <a:latin typeface="Calibri"/>
                <a:ea typeface="+mn-ea"/>
                <a:cs typeface="+mn-cs"/>
              </a:rPr>
              <a:t>Contributes to fairer societies by distributing rights and obligations among its members more equitably</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Graphic 10" descr="Construction worker male outline">
            <a:extLst>
              <a:ext uri="{FF2B5EF4-FFF2-40B4-BE49-F238E27FC236}">
                <a16:creationId xmlns:a16="http://schemas.microsoft.com/office/drawing/2014/main" id="{51C6E2EC-0355-0922-29A9-D0CC0AAE16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832" y="1526421"/>
            <a:ext cx="914400" cy="914400"/>
          </a:xfrm>
          <a:prstGeom prst="rect">
            <a:avLst/>
          </a:prstGeom>
        </p:spPr>
      </p:pic>
      <p:pic>
        <p:nvPicPr>
          <p:cNvPr id="12" name="Image 32">
            <a:extLst>
              <a:ext uri="{FF2B5EF4-FFF2-40B4-BE49-F238E27FC236}">
                <a16:creationId xmlns:a16="http://schemas.microsoft.com/office/drawing/2014/main" id="{C5D62978-3549-B99A-DCBC-369520F4A62E}"/>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33954" y="1262413"/>
            <a:ext cx="1269744" cy="1059605"/>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33B97C27-D367-458F-7372-0B71ACF6AF56}"/>
              </a:ext>
            </a:extLst>
          </p:cNvPr>
          <p:cNvPicPr>
            <a:picLocks noChangeAspect="1"/>
          </p:cNvPicPr>
          <p:nvPr/>
        </p:nvPicPr>
        <p:blipFill>
          <a:blip r:embed="rId5" cstate="print">
            <a:duotone>
              <a:prstClr val="black"/>
              <a:srgbClr val="E03C7A">
                <a:tint val="45000"/>
                <a:satMod val="400000"/>
              </a:srgb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99458" y="1526421"/>
            <a:ext cx="737032" cy="795597"/>
          </a:xfrm>
          <a:prstGeom prst="rect">
            <a:avLst/>
          </a:prstGeom>
        </p:spPr>
      </p:pic>
    </p:spTree>
    <p:extLst>
      <p:ext uri="{BB962C8B-B14F-4D97-AF65-F5344CB8AC3E}">
        <p14:creationId xmlns:p14="http://schemas.microsoft.com/office/powerpoint/2010/main" val="24360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320" y="315228"/>
            <a:ext cx="10204542" cy="729461"/>
          </a:xfrm>
        </p:spPr>
        <p:txBody>
          <a:bodyPr>
            <a:noAutofit/>
          </a:bodyPr>
          <a:lstStyle/>
          <a:p>
            <a:pPr marL="627063" indent="-627063">
              <a:lnSpc>
                <a:spcPct val="90000"/>
              </a:lnSpc>
              <a:spcAft>
                <a:spcPts val="500"/>
              </a:spcAft>
              <a:buClr>
                <a:schemeClr val="accent2"/>
              </a:buClr>
              <a:buSzPct val="90000"/>
              <a:buFont typeface="Wingdings 3" panose="05040102010807070707" pitchFamily="18" charset="2"/>
              <a:buChar char="u"/>
            </a:pPr>
            <a:r>
              <a:rPr lang="en-GB" b="0" dirty="0">
                <a:solidFill>
                  <a:srgbClr val="0070C0"/>
                </a:solidFill>
                <a:latin typeface="+mj-lt"/>
                <a:cs typeface="+mj-cs"/>
              </a:rPr>
              <a:t>Other </a:t>
            </a:r>
            <a:r>
              <a:rPr lang="en-GB" b="0" dirty="0" err="1">
                <a:solidFill>
                  <a:srgbClr val="0070C0"/>
                </a:solidFill>
                <a:latin typeface="+mj-lt"/>
                <a:cs typeface="+mj-cs"/>
              </a:rPr>
              <a:t>importants</a:t>
            </a:r>
            <a:r>
              <a:rPr lang="en-GB" b="0" dirty="0">
                <a:solidFill>
                  <a:srgbClr val="0070C0"/>
                </a:solidFill>
                <a:latin typeface="+mj-lt"/>
                <a:cs typeface="+mj-cs"/>
              </a:rPr>
              <a:t> issues about formalization processes  </a:t>
            </a:r>
          </a:p>
        </p:txBody>
      </p:sp>
      <p:sp>
        <p:nvSpPr>
          <p:cNvPr id="13" name="TextBox 12">
            <a:extLst>
              <a:ext uri="{FF2B5EF4-FFF2-40B4-BE49-F238E27FC236}">
                <a16:creationId xmlns:a16="http://schemas.microsoft.com/office/drawing/2014/main" id="{9C784764-C680-7796-8F25-57A20B5ED7C2}"/>
              </a:ext>
            </a:extLst>
          </p:cNvPr>
          <p:cNvSpPr txBox="1"/>
          <p:nvPr/>
        </p:nvSpPr>
        <p:spPr>
          <a:xfrm>
            <a:off x="1263742" y="1527241"/>
            <a:ext cx="10048240" cy="2255617"/>
          </a:xfrm>
          <a:prstGeom prst="rect">
            <a:avLst/>
          </a:prstGeom>
          <a:noFill/>
        </p:spPr>
        <p:txBody>
          <a:bodyPr wrap="square">
            <a:spAutoFit/>
          </a:bodyPr>
          <a:lstStyle/>
          <a:p>
            <a:pPr marL="628650" marR="0" lvl="3" indent="-274638" algn="l" defTabSz="914400" rtl="0" eaLnBrk="1" fontAlgn="base" latinLnBrk="0" hangingPunct="1">
              <a:lnSpc>
                <a:spcPct val="103000"/>
              </a:lnSpc>
              <a:spcBef>
                <a:spcPts val="600"/>
              </a:spcBef>
              <a:spcAft>
                <a:spcPts val="600"/>
              </a:spcAft>
              <a:buClr>
                <a:srgbClr val="BBE0E3">
                  <a:lumMod val="25000"/>
                </a:srgbClr>
              </a:buClr>
              <a:buSzPct val="80000"/>
              <a:buFont typeface="Wingdings 2" panose="05020102010507070707" pitchFamily="18" charset="2"/>
              <a:buChar char="Ì"/>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Formalization pursued through three complementary channels </a:t>
            </a:r>
            <a:r>
              <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t>
            </a:r>
            <a:r>
              <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Batang" panose="02030600000101010101" pitchFamily="18" charset="-127"/>
                <a:cs typeface="Times New Roman" panose="02020603050405020304" pitchFamily="18" charset="0"/>
              </a:rPr>
              <a:t>which are the objectives of ILO Recommendation 204 </a:t>
            </a: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Batang" panose="02030600000101010101" pitchFamily="18" charset="-127"/>
                <a:cs typeface="Calibri" panose="020F0502020204030204" pitchFamily="34" charset="0"/>
                <a:sym typeface="Helvetica Neue"/>
              </a:rPr>
              <a:t>)</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982663" marR="0" lvl="4" indent="-354013" algn="l" defTabSz="914400" rtl="0" eaLnBrk="1" fontAlgn="base" latinLnBrk="0" hangingPunct="1">
              <a:lnSpc>
                <a:spcPct val="103000"/>
              </a:lnSpc>
              <a:spcBef>
                <a:spcPts val="600"/>
              </a:spcBef>
              <a:spcAft>
                <a:spcPts val="600"/>
              </a:spcAft>
              <a:buClr>
                <a:srgbClr val="BBE0E3">
                  <a:lumMod val="50000"/>
                </a:srgbClr>
              </a:buClr>
              <a:buSzPct val="80000"/>
              <a:buFont typeface="Wingdings 2" panose="05020102010507070707" pitchFamily="18" charset="2"/>
              <a:buChar char="Ì"/>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Transitioning workers and economic units from the informal to the formal economy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indicators suggested so far focus on this first objective</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a:t>
            </a:r>
          </a:p>
          <a:p>
            <a:pPr marL="982663" marR="0" lvl="4" indent="-354013" algn="l" defTabSz="914400" rtl="0" eaLnBrk="1" fontAlgn="base" latinLnBrk="0" hangingPunct="1">
              <a:lnSpc>
                <a:spcPct val="103000"/>
              </a:lnSpc>
              <a:spcBef>
                <a:spcPts val="600"/>
              </a:spcBef>
              <a:spcAft>
                <a:spcPts val="600"/>
              </a:spcAft>
              <a:buClr>
                <a:srgbClr val="BBE0E3">
                  <a:lumMod val="50000"/>
                </a:srgbClr>
              </a:buClr>
              <a:buSzPct val="80000"/>
              <a:buFont typeface="Wingdings 2" panose="05020102010507070707" pitchFamily="18" charset="2"/>
              <a:buChar char="Ì"/>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Creating decent jobs and sustainable enterprises in the formal economy</a:t>
            </a:r>
          </a:p>
          <a:p>
            <a:pPr marL="982663" marR="0" lvl="4" indent="-354013" algn="l" defTabSz="914400" rtl="0" eaLnBrk="1" fontAlgn="base" latinLnBrk="0" hangingPunct="1">
              <a:lnSpc>
                <a:spcPct val="103000"/>
              </a:lnSpc>
              <a:spcBef>
                <a:spcPts val="600"/>
              </a:spcBef>
              <a:spcAft>
                <a:spcPts val="600"/>
              </a:spcAft>
              <a:buClr>
                <a:srgbClr val="BBE0E3">
                  <a:lumMod val="50000"/>
                </a:srgbClr>
              </a:buClr>
              <a:buSzPct val="80000"/>
              <a:buFont typeface="Wingdings 2" panose="05020102010507070707" pitchFamily="18" charset="2"/>
              <a:buChar char="Ì"/>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Preventing the informalization of jobs. </a:t>
            </a:r>
          </a:p>
        </p:txBody>
      </p:sp>
      <p:sp>
        <p:nvSpPr>
          <p:cNvPr id="16" name="TextBox 15">
            <a:extLst>
              <a:ext uri="{FF2B5EF4-FFF2-40B4-BE49-F238E27FC236}">
                <a16:creationId xmlns:a16="http://schemas.microsoft.com/office/drawing/2014/main" id="{4378C582-C7B2-AA00-146A-57525FE74BBE}"/>
              </a:ext>
            </a:extLst>
          </p:cNvPr>
          <p:cNvSpPr txBox="1"/>
          <p:nvPr/>
        </p:nvSpPr>
        <p:spPr>
          <a:xfrm>
            <a:off x="1292320" y="4356838"/>
            <a:ext cx="10562982" cy="1662506"/>
          </a:xfrm>
          <a:prstGeom prst="rect">
            <a:avLst/>
          </a:prstGeom>
          <a:noFill/>
        </p:spPr>
        <p:txBody>
          <a:bodyPr wrap="square">
            <a:spAutoFit/>
          </a:bodyPr>
          <a:lstStyle/>
          <a:p>
            <a:pPr marL="628650" marR="0" lvl="3" indent="-274638" algn="l" defTabSz="914400" rtl="0" eaLnBrk="1" fontAlgn="base" latinLnBrk="0" hangingPunct="1">
              <a:lnSpc>
                <a:spcPct val="103000"/>
              </a:lnSpc>
              <a:spcBef>
                <a:spcPts val="600"/>
              </a:spcBef>
              <a:spcAft>
                <a:spcPts val="600"/>
              </a:spcAft>
              <a:buClr>
                <a:srgbClr val="BBE0E3">
                  <a:lumMod val="25000"/>
                </a:srgbClr>
              </a:buClr>
              <a:buSzPct val="80000"/>
              <a:buFont typeface="Wingdings 2" panose="05020102010507070707" pitchFamily="18" charset="2"/>
              <a:buChar char="Ì"/>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rPr>
              <a:t>Reducing decent work deficits in the informal economy as one of the results of formalization but, at the same time, an enabling condition that facilitates transition to formality and, as such, it can be considered as part of the formalization process.</a:t>
            </a:r>
          </a:p>
          <a:p>
            <a:pPr marL="1085850" lvl="4" indent="-274638" fontAlgn="base">
              <a:lnSpc>
                <a:spcPct val="103000"/>
              </a:lnSpc>
              <a:spcBef>
                <a:spcPts val="600"/>
              </a:spcBef>
              <a:spcAft>
                <a:spcPts val="600"/>
              </a:spcAft>
              <a:buClr>
                <a:srgbClr val="BBE0E3">
                  <a:lumMod val="25000"/>
                </a:srgbClr>
              </a:buClr>
              <a:buSzPct val="80000"/>
              <a:buFont typeface="Wingdings 2" panose="05020102010507070707" pitchFamily="18" charset="2"/>
              <a:buChar char="Ì"/>
              <a:defRPr/>
            </a:pPr>
            <a:r>
              <a:rPr lang="en-US" dirty="0">
                <a:solidFill>
                  <a:srgbClr val="000000">
                    <a:lumMod val="75000"/>
                    <a:lumOff val="25000"/>
                  </a:srgbClr>
                </a:solidFill>
                <a:latin typeface="Calibri" panose="020F0502020204030204" pitchFamily="34" charset="0"/>
                <a:cs typeface="Calibri" panose="020F0502020204030204" pitchFamily="34" charset="0"/>
                <a:sym typeface="Helvetica Neue"/>
              </a:rPr>
              <a:t>Recognizing that not everyone is already in a position to be formalized in a sustainable way: importance of assessing the various levels of protections &amp; vulnerabilities in the informal economy</a:t>
            </a:r>
            <a:endPar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6742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749"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p:txBody>
          <a:bodyPr/>
          <a:lstStyle/>
          <a:p>
            <a:pPr marL="0" marR="0" lvl="0" indent="0" algn="r" defTabSz="914419"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a:ln>
                  <a:noFill/>
                </a:ln>
                <a:noFill/>
                <a:effectLst/>
                <a:uLnTx/>
                <a:uFillTx/>
                <a:latin typeface="Arial" panose="020B0604020202020204"/>
                <a:ea typeface="+mn-ea"/>
                <a:cs typeface="+mn-cs"/>
              </a:rPr>
              <a:pPr marL="0" marR="0" lvl="0" indent="0" algn="r" defTabSz="914419" rtl="0" eaLnBrk="1" fontAlgn="auto" latinLnBrk="0" hangingPunct="1">
                <a:lnSpc>
                  <a:spcPct val="100000"/>
                </a:lnSpc>
                <a:spcBef>
                  <a:spcPts val="0"/>
                </a:spcBef>
                <a:spcAft>
                  <a:spcPts val="0"/>
                </a:spcAft>
                <a:buClrTx/>
                <a:buSzTx/>
                <a:buFontTx/>
                <a:buNone/>
                <a:tabLst/>
                <a:defRPr/>
              </a:pPr>
              <a:t>7</a:t>
            </a:fld>
            <a:endParaRPr kumimoji="0" lang="en-GB" sz="1350" b="0" i="0" u="none" strike="noStrike" kern="1200" cap="none" spc="0" normalizeH="0" baseline="0" noProof="0">
              <a:ln>
                <a:noFill/>
              </a:ln>
              <a:no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6EEE269-122C-47BC-B890-C1BE7A2AF95E}"/>
              </a:ext>
            </a:extLst>
          </p:cNvPr>
          <p:cNvSpPr txBox="1">
            <a:spLocks/>
          </p:cNvSpPr>
          <p:nvPr/>
        </p:nvSpPr>
        <p:spPr>
          <a:xfrm>
            <a:off x="3853794" y="3429000"/>
            <a:ext cx="7409270" cy="1892826"/>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450"/>
              </a:spcAft>
              <a:buFont typeface="Arial" panose="020B0604020202020204" pitchFamily="34" charset="0"/>
              <a:buNone/>
              <a:defRPr sz="3000" b="0" kern="1200">
                <a:solidFill>
                  <a:schemeClr val="accent1"/>
                </a:solidFill>
                <a:latin typeface="+mn-lt"/>
                <a:ea typeface="+mn-ea"/>
                <a:cs typeface="+mn-cs"/>
              </a:defRPr>
            </a:lvl1pPr>
            <a:lvl2pPr marL="342900" indent="0" algn="l" defTabSz="685800" rtl="0" eaLnBrk="1" latinLnBrk="0" hangingPunct="1">
              <a:lnSpc>
                <a:spcPct val="100000"/>
              </a:lnSpc>
              <a:spcBef>
                <a:spcPts val="450"/>
              </a:spcBef>
              <a:spcAft>
                <a:spcPts val="45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tx1">
                    <a:tint val="75000"/>
                  </a:schemeClr>
                </a:solidFill>
                <a:latin typeface="+mn-lt"/>
                <a:ea typeface="+mn-ea"/>
                <a:cs typeface="+mn-cs"/>
              </a:defRPr>
            </a:lvl4pPr>
            <a:lvl5pPr marL="137160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tint val="75000"/>
                  </a:schemeClr>
                </a:solidFill>
                <a:latin typeface="+mn-lt"/>
                <a:ea typeface="+mn-ea"/>
                <a:cs typeface="+mn-cs"/>
              </a:defRPr>
            </a:lvl6pPr>
            <a:lvl7pPr marL="2057400" indent="0" algn="l" defTabSz="685800" rtl="0" eaLnBrk="1" latinLnBrk="0" hangingPunct="1">
              <a:lnSpc>
                <a:spcPct val="100000"/>
              </a:lnSpc>
              <a:spcBef>
                <a:spcPts val="450"/>
              </a:spcBef>
              <a:buFont typeface="Arial" panose="020B0604020202020204" pitchFamily="34" charset="0"/>
              <a:buNone/>
              <a:defRPr sz="1200" kern="1200" baseline="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450"/>
              </a:spcAft>
              <a:buClrTx/>
              <a:buSzTx/>
              <a:buFont typeface="Arial" panose="020B0604020202020204" pitchFamily="34" charset="0"/>
              <a:buNone/>
              <a:tabLst/>
              <a:defRPr/>
            </a:pPr>
            <a:r>
              <a:rPr lang="en-US" sz="3600" dirty="0">
                <a:solidFill>
                  <a:prstClr val="white"/>
                </a:solidFill>
                <a:latin typeface="Berlin Sans FB Demi" panose="020E0802020502020306" pitchFamily="34" charset="0"/>
                <a:cs typeface="Calibri" panose="020F0502020204030204" pitchFamily="34" charset="0"/>
              </a:rPr>
              <a:t>2</a:t>
            </a:r>
            <a:r>
              <a:rPr kumimoji="0" lang="en-US" sz="3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 </a:t>
            </a:r>
            <a:r>
              <a:rPr kumimoji="0" lang="en-GB" sz="3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t>Objectives &amp; main steps of national diagnostics</a:t>
            </a: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2526869" y="808240"/>
            <a:ext cx="9359978" cy="3908903"/>
          </a:xfrm>
          <a:prstGeom prst="bentConnector3">
            <a:avLst>
              <a:gd name="adj1" fmla="val 11137"/>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61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05178" y="3550196"/>
            <a:ext cx="3844780" cy="702078"/>
          </a:xfrm>
        </p:spPr>
        <p:txBody>
          <a:bodyPr>
            <a:noAutofit/>
          </a:bodyPr>
          <a:lstStyle/>
          <a:p>
            <a:pPr algn="r"/>
            <a:r>
              <a:rPr lang="en-GB" sz="2800" b="1" dirty="0">
                <a:solidFill>
                  <a:srgbClr val="025A58"/>
                </a:solidFill>
                <a:latin typeface="Verdana" panose="020B0604030504040204" pitchFamily="34" charset="0"/>
                <a:ea typeface="Verdana" panose="020B0604030504040204" pitchFamily="34" charset="0"/>
              </a:rPr>
              <a:t>The intervention model</a:t>
            </a:r>
          </a:p>
        </p:txBody>
      </p:sp>
      <p:graphicFrame>
        <p:nvGraphicFramePr>
          <p:cNvPr id="11" name="Diagramme 10">
            <a:extLst>
              <a:ext uri="{FF2B5EF4-FFF2-40B4-BE49-F238E27FC236}">
                <a16:creationId xmlns:a16="http://schemas.microsoft.com/office/drawing/2014/main" id="{6D2D52F5-D940-4B50-AEBD-22F69306184E}"/>
              </a:ext>
            </a:extLst>
          </p:cNvPr>
          <p:cNvGraphicFramePr/>
          <p:nvPr/>
        </p:nvGraphicFramePr>
        <p:xfrm>
          <a:off x="42042" y="519970"/>
          <a:ext cx="7306612" cy="6185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égende : quatre flèches 6">
            <a:extLst>
              <a:ext uri="{FF2B5EF4-FFF2-40B4-BE49-F238E27FC236}">
                <a16:creationId xmlns:a16="http://schemas.microsoft.com/office/drawing/2014/main" id="{DCA9A282-492E-4DD3-862E-06D0B26932CB}"/>
              </a:ext>
            </a:extLst>
          </p:cNvPr>
          <p:cNvSpPr/>
          <p:nvPr/>
        </p:nvSpPr>
        <p:spPr>
          <a:xfrm>
            <a:off x="2194560" y="2285999"/>
            <a:ext cx="3154680" cy="2617471"/>
          </a:xfrm>
          <a:prstGeom prst="quadArrowCallou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Inclusive social dialogue + coordination</a:t>
            </a:r>
          </a:p>
        </p:txBody>
      </p:sp>
      <p:sp>
        <p:nvSpPr>
          <p:cNvPr id="6" name="TextBox 5">
            <a:extLst>
              <a:ext uri="{FF2B5EF4-FFF2-40B4-BE49-F238E27FC236}">
                <a16:creationId xmlns:a16="http://schemas.microsoft.com/office/drawing/2014/main" id="{8D5168F6-D81F-0494-8843-A7487EA89180}"/>
              </a:ext>
            </a:extLst>
          </p:cNvPr>
          <p:cNvSpPr txBox="1"/>
          <p:nvPr/>
        </p:nvSpPr>
        <p:spPr>
          <a:xfrm>
            <a:off x="2636783" y="94593"/>
            <a:ext cx="2270234" cy="369332"/>
          </a:xfrm>
          <a:prstGeom prst="rect">
            <a:avLst/>
          </a:prstGeom>
          <a:noFill/>
        </p:spPr>
        <p:txBody>
          <a:bodyPr wrap="square" rtlCol="0">
            <a:spAutoFit/>
          </a:bodyPr>
          <a:lstStyle/>
          <a:p>
            <a:r>
              <a:rPr lang="fr-FR" b="1" dirty="0">
                <a:solidFill>
                  <a:srgbClr val="FF0000"/>
                </a:solidFill>
              </a:rPr>
              <a:t>Sessions 3.1 and 3.2</a:t>
            </a:r>
            <a:endParaRPr lang="en-GB" b="1" dirty="0">
              <a:solidFill>
                <a:srgbClr val="FF0000"/>
              </a:solidFill>
            </a:endParaRPr>
          </a:p>
        </p:txBody>
      </p:sp>
      <p:sp>
        <p:nvSpPr>
          <p:cNvPr id="8" name="TextBox 7">
            <a:extLst>
              <a:ext uri="{FF2B5EF4-FFF2-40B4-BE49-F238E27FC236}">
                <a16:creationId xmlns:a16="http://schemas.microsoft.com/office/drawing/2014/main" id="{09F380CD-4586-F46D-3E6F-02A877CBB895}"/>
              </a:ext>
            </a:extLst>
          </p:cNvPr>
          <p:cNvSpPr txBox="1"/>
          <p:nvPr/>
        </p:nvSpPr>
        <p:spPr>
          <a:xfrm>
            <a:off x="6025239" y="4745455"/>
            <a:ext cx="2646830" cy="646331"/>
          </a:xfrm>
          <a:prstGeom prst="rect">
            <a:avLst/>
          </a:prstGeom>
          <a:noFill/>
        </p:spPr>
        <p:txBody>
          <a:bodyPr wrap="square" rtlCol="0">
            <a:spAutoFit/>
          </a:bodyPr>
          <a:lstStyle/>
          <a:p>
            <a:r>
              <a:rPr lang="fr-FR" b="1" dirty="0" err="1">
                <a:solidFill>
                  <a:srgbClr val="FF0000"/>
                </a:solidFill>
              </a:rPr>
              <a:t>Some</a:t>
            </a:r>
            <a:r>
              <a:rPr lang="fr-FR" b="1" dirty="0">
                <a:solidFill>
                  <a:srgbClr val="FF0000"/>
                </a:solidFill>
              </a:rPr>
              <a:t> éléments </a:t>
            </a:r>
            <a:r>
              <a:rPr lang="fr-FR" b="1" dirty="0" err="1">
                <a:solidFill>
                  <a:srgbClr val="FF0000"/>
                </a:solidFill>
              </a:rPr>
              <a:t>covered</a:t>
            </a:r>
            <a:r>
              <a:rPr lang="fr-FR" b="1" dirty="0">
                <a:solidFill>
                  <a:srgbClr val="FF0000"/>
                </a:solidFill>
              </a:rPr>
              <a:t> in </a:t>
            </a:r>
            <a:r>
              <a:rPr lang="fr-FR" b="1" dirty="0" err="1">
                <a:solidFill>
                  <a:srgbClr val="FF0000"/>
                </a:solidFill>
              </a:rPr>
              <a:t>this</a:t>
            </a:r>
            <a:r>
              <a:rPr lang="fr-FR" b="1" dirty="0">
                <a:solidFill>
                  <a:srgbClr val="FF0000"/>
                </a:solidFill>
              </a:rPr>
              <a:t> session</a:t>
            </a:r>
            <a:endParaRPr lang="en-GB" b="1" dirty="0">
              <a:solidFill>
                <a:srgbClr val="FF0000"/>
              </a:solidFill>
            </a:endParaRPr>
          </a:p>
        </p:txBody>
      </p:sp>
    </p:spTree>
    <p:custDataLst>
      <p:tags r:id="rId1"/>
    </p:custDataLst>
    <p:extLst>
      <p:ext uri="{BB962C8B-B14F-4D97-AF65-F5344CB8AC3E}">
        <p14:creationId xmlns:p14="http://schemas.microsoft.com/office/powerpoint/2010/main" val="6069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774" y="135441"/>
            <a:ext cx="5222120" cy="634820"/>
          </a:xfrm>
        </p:spPr>
        <p:txBody>
          <a:bodyPr>
            <a:normAutofit fontScale="90000"/>
          </a:bodyPr>
          <a:lstStyle/>
          <a:p>
            <a:pPr marL="1260475" indent="-1260475" algn="r"/>
            <a:r>
              <a:rPr lang="en-US" sz="2800" b="1" dirty="0">
                <a:solidFill>
                  <a:schemeClr val="accent5">
                    <a:lumMod val="50000"/>
                  </a:schemeClr>
                </a:solidFill>
                <a:latin typeface="Verdana" panose="020B0604030504040204" pitchFamily="34" charset="0"/>
                <a:ea typeface="Verdana" panose="020B0604030504040204" pitchFamily="34" charset="0"/>
              </a:rPr>
              <a:t>Diagnostics of informality: what and what for?</a:t>
            </a:r>
            <a:endParaRPr lang="en-GB" sz="2800" b="1" dirty="0">
              <a:solidFill>
                <a:schemeClr val="accent5">
                  <a:lumMod val="50000"/>
                </a:schemeClr>
              </a:solidFill>
              <a:latin typeface="Verdana" panose="020B0604030504040204" pitchFamily="34" charset="0"/>
              <a:ea typeface="Verdana" panose="020B0604030504040204" pitchFamily="34" charset="0"/>
            </a:endParaRPr>
          </a:p>
        </p:txBody>
      </p:sp>
      <p:grpSp>
        <p:nvGrpSpPr>
          <p:cNvPr id="8" name="Group 21">
            <a:extLst>
              <a:ext uri="{FF2B5EF4-FFF2-40B4-BE49-F238E27FC236}">
                <a16:creationId xmlns:a16="http://schemas.microsoft.com/office/drawing/2014/main" id="{AEA6BB48-0BBA-41CB-8AD4-E5BC80F3D805}"/>
              </a:ext>
            </a:extLst>
          </p:cNvPr>
          <p:cNvGrpSpPr/>
          <p:nvPr/>
        </p:nvGrpSpPr>
        <p:grpSpPr>
          <a:xfrm>
            <a:off x="6457928" y="3387448"/>
            <a:ext cx="2018760" cy="2018759"/>
            <a:chOff x="4151111" y="346466"/>
            <a:chExt cx="2019110" cy="2019109"/>
          </a:xfrm>
        </p:grpSpPr>
        <p:sp>
          <p:nvSpPr>
            <p:cNvPr id="10" name="Pie 22">
              <a:extLst>
                <a:ext uri="{FF2B5EF4-FFF2-40B4-BE49-F238E27FC236}">
                  <a16:creationId xmlns:a16="http://schemas.microsoft.com/office/drawing/2014/main" id="{7341058E-199C-462C-A7D7-851873E929D5}"/>
                </a:ext>
              </a:extLst>
            </p:cNvPr>
            <p:cNvSpPr/>
            <p:nvPr/>
          </p:nvSpPr>
          <p:spPr>
            <a:xfrm rot="5400000">
              <a:off x="4151112" y="346466"/>
              <a:ext cx="2019109" cy="2019109"/>
            </a:xfrm>
            <a:prstGeom prst="pieWedg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e 4">
              <a:extLst>
                <a:ext uri="{FF2B5EF4-FFF2-40B4-BE49-F238E27FC236}">
                  <a16:creationId xmlns:a16="http://schemas.microsoft.com/office/drawing/2014/main" id="{247C7684-29A8-48CF-B371-8A713558A44C}"/>
                </a:ext>
              </a:extLst>
            </p:cNvPr>
            <p:cNvSpPr/>
            <p:nvPr/>
          </p:nvSpPr>
          <p:spPr>
            <a:xfrm>
              <a:off x="4151111" y="937849"/>
              <a:ext cx="1543789" cy="1427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58" tIns="170658" rIns="170658" bIns="170658" numCol="1" spcCol="1270" anchor="ctr" anchorCtr="0">
              <a:noAutofit/>
            </a:bodyPr>
            <a:lstStyle/>
            <a:p>
              <a:pPr marL="0" marR="0" lvl="0" indent="0" algn="ctr" defTabSz="1066587"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alibri"/>
                  <a:ea typeface="+mn-ea"/>
                  <a:cs typeface="+mn-cs"/>
                </a:rPr>
                <a:t>1. Where are we now?</a:t>
              </a:r>
            </a:p>
          </p:txBody>
        </p:sp>
      </p:grpSp>
      <p:sp>
        <p:nvSpPr>
          <p:cNvPr id="14" name="TextBox 30">
            <a:extLst>
              <a:ext uri="{FF2B5EF4-FFF2-40B4-BE49-F238E27FC236}">
                <a16:creationId xmlns:a16="http://schemas.microsoft.com/office/drawing/2014/main" id="{18F4A7E6-FD6B-4AA6-8771-983B6346B357}"/>
              </a:ext>
            </a:extLst>
          </p:cNvPr>
          <p:cNvSpPr txBox="1"/>
          <p:nvPr/>
        </p:nvSpPr>
        <p:spPr bwMode="auto">
          <a:xfrm>
            <a:off x="6392562" y="5478414"/>
            <a:ext cx="4168251" cy="830997"/>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1F497D">
                    <a:lumMod val="60000"/>
                    <a:lumOff val="40000"/>
                  </a:srgbClr>
                </a:solidFill>
                <a:effectLst/>
                <a:uLnTx/>
                <a:uFillTx/>
                <a:latin typeface="Calibri"/>
                <a:ea typeface="+mn-ea"/>
                <a:cs typeface="Arial" charset="0"/>
              </a:rPr>
              <a:t>Bottom Line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1F497D">
                    <a:lumMod val="60000"/>
                    <a:lumOff val="40000"/>
                  </a:srgbClr>
                </a:solidFill>
                <a:effectLst/>
                <a:uLnTx/>
                <a:uFillTx/>
                <a:latin typeface="Calibri"/>
                <a:ea typeface="+mn-ea"/>
                <a:cs typeface="Arial" charset="0"/>
              </a:rPr>
              <a:t>Evidence-based policy making</a:t>
            </a:r>
          </a:p>
        </p:txBody>
      </p:sp>
      <p:sp>
        <p:nvSpPr>
          <p:cNvPr id="6" name="Content Placeholder 2">
            <a:extLst>
              <a:ext uri="{FF2B5EF4-FFF2-40B4-BE49-F238E27FC236}">
                <a16:creationId xmlns:a16="http://schemas.microsoft.com/office/drawing/2014/main" id="{F126BDA3-9236-44D0-B397-73169B2F60B3}"/>
              </a:ext>
            </a:extLst>
          </p:cNvPr>
          <p:cNvSpPr txBox="1">
            <a:spLocks/>
          </p:cNvSpPr>
          <p:nvPr/>
        </p:nvSpPr>
        <p:spPr>
          <a:xfrm>
            <a:off x="136688" y="198350"/>
            <a:ext cx="5662752" cy="6461301"/>
          </a:xfrm>
          <a:prstGeom prst="rect">
            <a:avLst/>
          </a:prstGeom>
          <a:solidFill>
            <a:schemeClr val="bg1">
              <a:lumMod val="95000"/>
            </a:schemeClr>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
                <a:srgbClr val="4472C4"/>
              </a:buClr>
              <a:buSzPct val="100000"/>
              <a:buFont typeface="Wingdings 2" panose="05020102010507070707" pitchFamily="18" charset="2"/>
              <a:buChar char=""/>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The starting point for a better understanding of the informal economy and the context:</a:t>
            </a:r>
          </a:p>
          <a:p>
            <a:pPr marL="685800" marR="0" lvl="1" indent="-228600" algn="l" defTabSz="914400" rtl="0" eaLnBrk="1" fontAlgn="auto" latinLnBrk="0" hangingPunct="1">
              <a:lnSpc>
                <a:spcPct val="100000"/>
              </a:lnSpc>
              <a:spcBef>
                <a:spcPts val="0"/>
              </a:spcBef>
              <a:spcAft>
                <a:spcPts val="1200"/>
              </a:spcAft>
              <a:buClr>
                <a:srgbClr val="A5A5A5">
                  <a:lumMod val="50000"/>
                </a:srgbClr>
              </a:buClr>
              <a:buSzPct val="110000"/>
              <a:buFont typeface="Courier New" panose="02070309020205020404" pitchFamily="49" charset="0"/>
              <a:buChar char="o"/>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Level of informality, nature, characteristics of workers and economic units respectively in the informal and formal economy</a:t>
            </a:r>
          </a:p>
          <a:p>
            <a:pPr marL="685800" marR="0" lvl="1" indent="-228600" algn="l" defTabSz="914400" rtl="0" eaLnBrk="1" fontAlgn="auto" latinLnBrk="0" hangingPunct="1">
              <a:lnSpc>
                <a:spcPct val="100000"/>
              </a:lnSpc>
              <a:spcBef>
                <a:spcPts val="0"/>
              </a:spcBef>
              <a:spcAft>
                <a:spcPts val="1200"/>
              </a:spcAft>
              <a:buClr>
                <a:srgbClr val="A5A5A5">
                  <a:lumMod val="50000"/>
                </a:srgbClr>
              </a:buClr>
              <a:buSzPct val="110000"/>
              <a:buFont typeface="Courier New" panose="02070309020205020404" pitchFamily="49" charset="0"/>
              <a:buChar char="o"/>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Comparison of working conditions, economic performance &amp; sustainability in the informal and the formal economy</a:t>
            </a:r>
          </a:p>
          <a:p>
            <a:pPr marL="685800" marR="0" lvl="1" indent="-228600" algn="l" defTabSz="914400" rtl="0" eaLnBrk="1" fontAlgn="auto" latinLnBrk="0" hangingPunct="1">
              <a:lnSpc>
                <a:spcPct val="100000"/>
              </a:lnSpc>
              <a:spcBef>
                <a:spcPts val="0"/>
              </a:spcBef>
              <a:spcAft>
                <a:spcPts val="1200"/>
              </a:spcAft>
              <a:buClr>
                <a:srgbClr val="A5A5A5">
                  <a:lumMod val="50000"/>
                </a:srgbClr>
              </a:buClr>
              <a:buSzPct val="110000"/>
              <a:buFont typeface="Courier New" panose="02070309020205020404" pitchFamily="49" charset="0"/>
              <a:buChar char="o"/>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Main drivers of informality and obstacles to formalisation</a:t>
            </a:r>
          </a:p>
          <a:p>
            <a:pPr marL="685800" marR="0" lvl="1" indent="-228600" algn="l" defTabSz="914400" rtl="0" eaLnBrk="1" fontAlgn="auto" latinLnBrk="0" hangingPunct="1">
              <a:lnSpc>
                <a:spcPct val="100000"/>
              </a:lnSpc>
              <a:spcBef>
                <a:spcPts val="0"/>
              </a:spcBef>
              <a:spcAft>
                <a:spcPts val="1200"/>
              </a:spcAft>
              <a:buClr>
                <a:srgbClr val="A5A5A5">
                  <a:lumMod val="50000"/>
                </a:srgbClr>
              </a:buClr>
              <a:buSzPct val="110000"/>
              <a:buFont typeface="Courier New" panose="02070309020205020404" pitchFamily="49" charset="0"/>
              <a:buChar char="o"/>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Mapping and assessment of current policies/ measures including a mapping of actors &amp; coordination mechanism  </a:t>
            </a:r>
          </a:p>
          <a:p>
            <a:pPr marL="228600" marR="0" lvl="0" indent="-228600" algn="l" defTabSz="914400" rtl="0" eaLnBrk="1" fontAlgn="auto" latinLnBrk="0" hangingPunct="1">
              <a:lnSpc>
                <a:spcPct val="100000"/>
              </a:lnSpc>
              <a:spcBef>
                <a:spcPts val="0"/>
              </a:spcBef>
              <a:spcAft>
                <a:spcPts val="1200"/>
              </a:spcAft>
              <a:buClr>
                <a:srgbClr val="4472C4"/>
              </a:buClr>
              <a:buSzPct val="100000"/>
              <a:buFont typeface="Wingdings 2" panose="05020102010507070707" pitchFamily="18" charset="2"/>
              <a:buChar char=""/>
              <a:tabLst/>
              <a:defRPr/>
            </a:pPr>
            <a:r>
              <a:rPr kumimoji="0" lang="en-US" sz="1800" b="0" i="0" u="none" strike="noStrike" kern="1200" cap="none" spc="0" normalizeH="0" baseline="0" noProof="0" dirty="0">
                <a:ln>
                  <a:noFill/>
                </a:ln>
                <a:solidFill>
                  <a:srgbClr val="060606"/>
                </a:solidFill>
                <a:effectLst/>
                <a:uLnTx/>
                <a:uFillTx/>
                <a:latin typeface="Calibri" panose="020F0502020204030204"/>
                <a:ea typeface="+mn-ea"/>
                <a:cs typeface="+mn-cs"/>
              </a:rPr>
              <a:t>The opportunity to agree on a definition of informality &amp; set the baseline for the monitoring of formalization progress </a:t>
            </a:r>
            <a:endPar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1200"/>
              </a:spcAft>
              <a:buClr>
                <a:srgbClr val="4472C4"/>
              </a:buClr>
              <a:buSzPct val="100000"/>
              <a:buFont typeface="Wingdings 2" panose="05020102010507070707" pitchFamily="18" charset="2"/>
              <a:buChar char=""/>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A comprehensive / inclusive process to build a large domestic consensus about the informal economy among main actors =&gt; Shared set of facts to be in a position to decide on priorities </a:t>
            </a:r>
          </a:p>
          <a:p>
            <a:pPr marL="228600" marR="0" lvl="0" indent="-228600" algn="l" defTabSz="914400" rtl="0" eaLnBrk="1" fontAlgn="auto" latinLnBrk="0" hangingPunct="1">
              <a:lnSpc>
                <a:spcPct val="100000"/>
              </a:lnSpc>
              <a:spcBef>
                <a:spcPts val="0"/>
              </a:spcBef>
              <a:spcAft>
                <a:spcPts val="1200"/>
              </a:spcAft>
              <a:buClr>
                <a:srgbClr val="4472C4"/>
              </a:buClr>
              <a:buSzPct val="100000"/>
              <a:buFont typeface="Wingdings 2" panose="05020102010507070707" pitchFamily="18" charset="2"/>
              <a:buChar char=""/>
              <a:tabLst/>
              <a:defRPr/>
            </a:pPr>
            <a:endPar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A48589A6-766A-9F6B-64DF-F4C79F729F3F}"/>
              </a:ext>
            </a:extLst>
          </p:cNvPr>
          <p:cNvSpPr txBox="1">
            <a:spLocks/>
          </p:cNvSpPr>
          <p:nvPr/>
        </p:nvSpPr>
        <p:spPr>
          <a:xfrm>
            <a:off x="5455921" y="919772"/>
            <a:ext cx="6575846" cy="5739879"/>
          </a:xfrm>
          <a:prstGeom prst="rect">
            <a:avLst/>
          </a:prstGeom>
          <a:solidFill>
            <a:schemeClr val="tx2">
              <a:lumMod val="20000"/>
              <a:lumOff val="8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0"/>
              </a:spcBef>
              <a:spcAft>
                <a:spcPts val="600"/>
              </a:spcAft>
              <a:buClr>
                <a:srgbClr val="C00000"/>
              </a:buClr>
              <a:buSzPct val="110000"/>
              <a:buFont typeface="Wingdings 2" panose="05020102010507070707" pitchFamily="18" charset="2"/>
              <a:buChar char="Ó"/>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Aims to cover the multiple dimensions of informality: </a:t>
            </a:r>
          </a:p>
          <a:p>
            <a:pPr marL="534988" marR="0" lvl="1" indent="-285750" algn="l" defTabSz="914400" rtl="0" eaLnBrk="1" fontAlgn="auto" latinLnBrk="0" hangingPunct="1">
              <a:lnSpc>
                <a:spcPct val="100000"/>
              </a:lnSpc>
              <a:spcBef>
                <a:spcPts val="0"/>
              </a:spcBef>
              <a:spcAft>
                <a:spcPts val="600"/>
              </a:spcAft>
              <a:buClr>
                <a:srgbClr val="44546A">
                  <a:lumMod val="60000"/>
                  <a:lumOff val="40000"/>
                </a:srgbClr>
              </a:buClr>
              <a:buSzPct val="110000"/>
              <a:buFont typeface="Calibri" panose="020F050202020403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jobs, enterprises and contribution to GDP</a:t>
            </a:r>
          </a:p>
          <a:p>
            <a:pPr marL="342900" marR="0" lvl="1" indent="-342900" algn="l" defTabSz="914400" rtl="0" eaLnBrk="1" fontAlgn="auto" latinLnBrk="0" hangingPunct="1">
              <a:lnSpc>
                <a:spcPct val="100000"/>
              </a:lnSpc>
              <a:spcBef>
                <a:spcPts val="0"/>
              </a:spcBef>
              <a:spcAft>
                <a:spcPts val="600"/>
              </a:spcAft>
              <a:buClr>
                <a:srgbClr val="C00000"/>
              </a:buClr>
              <a:buSzPct val="110000"/>
              <a:buFont typeface="Wingdings 2" panose="05020102010507070707" pitchFamily="18" charset="2"/>
              <a:buChar char="Ó"/>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Beyond the dichotomy “formal-informal” </a:t>
            </a:r>
          </a:p>
          <a:p>
            <a:pPr marL="534988" marR="0" lvl="1" indent="-285750" algn="l" defTabSz="914400" rtl="0" eaLnBrk="1" fontAlgn="auto" latinLnBrk="0" hangingPunct="1">
              <a:lnSpc>
                <a:spcPct val="100000"/>
              </a:lnSpc>
              <a:spcBef>
                <a:spcPts val="0"/>
              </a:spcBef>
              <a:spcAft>
                <a:spcPts val="600"/>
              </a:spcAft>
              <a:buClr>
                <a:srgbClr val="44546A">
                  <a:lumMod val="60000"/>
                  <a:lumOff val="40000"/>
                </a:srgbClr>
              </a:buClr>
              <a:buSzPct val="110000"/>
              <a:buFont typeface="Calibri" panose="020F050202020403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Understand the heterogeneity and the need for tailored policies</a:t>
            </a:r>
          </a:p>
          <a:p>
            <a:pPr marL="534988" marR="0" lvl="1" indent="-285750" algn="l" defTabSz="914400" rtl="0" eaLnBrk="1" fontAlgn="auto" latinLnBrk="0" hangingPunct="1">
              <a:lnSpc>
                <a:spcPct val="100000"/>
              </a:lnSpc>
              <a:spcBef>
                <a:spcPts val="0"/>
              </a:spcBef>
              <a:spcAft>
                <a:spcPts val="600"/>
              </a:spcAft>
              <a:buClr>
                <a:srgbClr val="44546A">
                  <a:lumMod val="60000"/>
                  <a:lumOff val="40000"/>
                </a:srgbClr>
              </a:buClr>
              <a:buSzPct val="110000"/>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those that are ready to transition to formality from those for who the priority is to reduce decent work deficits  &amp; create conditions for a transition at a later stage (sustainable transition)</a:t>
            </a:r>
          </a:p>
          <a:p>
            <a:pPr marL="342900" marR="0" lvl="0" indent="-342900" algn="l" defTabSz="914400" rtl="0" eaLnBrk="1" fontAlgn="auto" latinLnBrk="0" hangingPunct="1">
              <a:lnSpc>
                <a:spcPct val="100000"/>
              </a:lnSpc>
              <a:spcBef>
                <a:spcPts val="0"/>
              </a:spcBef>
              <a:spcAft>
                <a:spcPts val="600"/>
              </a:spcAft>
              <a:buClr>
                <a:srgbClr val="C00000"/>
              </a:buClr>
              <a:buSzPct val="110000"/>
              <a:buFont typeface="Wingdings 2" panose="05020102010507070707" pitchFamily="18" charset="2"/>
              <a:buChar char="Ó"/>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Multiple issues covered; quantitative and qualitative information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
                <a:srgbClr val="C00000"/>
              </a:buClr>
              <a:buSzPct val="110000"/>
              <a:buFont typeface="Wingdings 2" panose="05020102010507070707" pitchFamily="18" charset="2"/>
              <a:buChar char="Ó"/>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Comprehensive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(global to the national economy) or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targeted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 specific sectors, groups of workers or categories of enterprises</a:t>
            </a:r>
          </a:p>
          <a:p>
            <a:pPr marL="342900" marR="0" lvl="0" indent="-342900" algn="l" defTabSz="914400" rtl="0" eaLnBrk="1" fontAlgn="auto" latinLnBrk="0" hangingPunct="1">
              <a:lnSpc>
                <a:spcPct val="100000"/>
              </a:lnSpc>
              <a:spcBef>
                <a:spcPts val="0"/>
              </a:spcBef>
              <a:spcAft>
                <a:spcPts val="600"/>
              </a:spcAft>
              <a:buClr>
                <a:srgbClr val="C00000"/>
              </a:buClr>
              <a:buSzPct val="110000"/>
              <a:buFont typeface="Wingdings 2" panose="05020102010507070707" pitchFamily="18" charset="2"/>
              <a:buChar char="Ó"/>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Oriented towards action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ensure the link with policy formulation </a:t>
            </a:r>
          </a:p>
          <a:p>
            <a:pPr marL="342900" marR="0" lvl="0" indent="-342900" algn="l" defTabSz="914400" rtl="0" eaLnBrk="1" fontAlgn="auto" latinLnBrk="0" hangingPunct="1">
              <a:lnSpc>
                <a:spcPct val="100000"/>
              </a:lnSpc>
              <a:spcBef>
                <a:spcPts val="0"/>
              </a:spcBef>
              <a:spcAft>
                <a:spcPts val="600"/>
              </a:spcAft>
              <a:buClr>
                <a:srgbClr val="C00000"/>
              </a:buClr>
              <a:buSzPct val="110000"/>
              <a:buFont typeface="Wingdings 2" panose="05020102010507070707" pitchFamily="18" charset="2"/>
              <a:buChar char="Ó"/>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Should not be an ILO “predefined diagnostic process”</a:t>
            </a:r>
          </a:p>
          <a:p>
            <a:pPr marL="534988" marR="0" lvl="1" indent="-285750" algn="l" defTabSz="914400" rtl="0" eaLnBrk="1" fontAlgn="auto" latinLnBrk="0" hangingPunct="1">
              <a:lnSpc>
                <a:spcPct val="100000"/>
              </a:lnSpc>
              <a:spcBef>
                <a:spcPts val="0"/>
              </a:spcBef>
              <a:spcAft>
                <a:spcPts val="600"/>
              </a:spcAft>
              <a:buClr>
                <a:srgbClr val="44546A">
                  <a:lumMod val="60000"/>
                  <a:lumOff val="40000"/>
                </a:srgbClr>
              </a:buClr>
              <a:buSzPct val="110000"/>
              <a:buFont typeface="Calibri" panose="020F0502020204030204" pitchFamily="34" charset="0"/>
              <a:buChar char="×"/>
              <a:tabLst/>
              <a:defRPr/>
            </a:pPr>
            <a:r>
              <a:rPr kumimoji="0" lang="en-GB" sz="1800" b="0" i="0" u="none" strike="noStrike" kern="1200" cap="none" spc="0" normalizeH="0" baseline="0" noProof="0" dirty="0">
                <a:ln>
                  <a:noFill/>
                </a:ln>
                <a:solidFill>
                  <a:srgbClr val="060606"/>
                </a:solidFill>
                <a:effectLst/>
                <a:uLnTx/>
                <a:uFillTx/>
                <a:latin typeface="Calibri" panose="020F0502020204030204"/>
                <a:ea typeface="+mn-ea"/>
                <a:cs typeface="+mn-cs"/>
              </a:rPr>
              <a:t>A generic approach to adapt to country circumstances and priorities</a:t>
            </a:r>
          </a:p>
          <a:p>
            <a:pPr marL="534988" marR="0" lvl="1" indent="-285750" algn="l" defTabSz="914400" rtl="0" eaLnBrk="1" fontAlgn="auto" latinLnBrk="0" hangingPunct="1">
              <a:lnSpc>
                <a:spcPct val="100000"/>
              </a:lnSpc>
              <a:spcBef>
                <a:spcPts val="0"/>
              </a:spcBef>
              <a:spcAft>
                <a:spcPts val="600"/>
              </a:spcAft>
              <a:buClr>
                <a:srgbClr val="44546A">
                  <a:lumMod val="60000"/>
                  <a:lumOff val="40000"/>
                </a:srgbClr>
              </a:buClr>
              <a:buSzPct val="110000"/>
              <a:buFont typeface="Calibri" panose="020F050202020403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Active involvement at all stages of national actors, including social partners, informal economy actors; other UN agencies</a:t>
            </a:r>
          </a:p>
        </p:txBody>
      </p:sp>
    </p:spTree>
    <p:extLst>
      <p:ext uri="{BB962C8B-B14F-4D97-AF65-F5344CB8AC3E}">
        <p14:creationId xmlns:p14="http://schemas.microsoft.com/office/powerpoint/2010/main" val="120039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11.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ILO 2020">
  <a:themeElements>
    <a:clrScheme name="Personnalisé 1">
      <a:dk1>
        <a:srgbClr val="230050"/>
      </a:dk1>
      <a:lt1>
        <a:srgbClr val="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14.xml><?xml version="1.0" encoding="utf-8"?>
<a:theme xmlns:a="http://schemas.openxmlformats.org/drawingml/2006/main" name="6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ILO 2020</Template>
  <TotalTime>0</TotalTime>
  <Words>6434</Words>
  <Application>Microsoft Office PowerPoint</Application>
  <PresentationFormat>Widescreen</PresentationFormat>
  <Paragraphs>619</Paragraphs>
  <Slides>47</Slides>
  <Notes>20</Notes>
  <HiddenSlides>2</HiddenSlides>
  <MMClips>0</MMClips>
  <ScaleCrop>false</ScaleCrop>
  <HeadingPairs>
    <vt:vector size="6" baseType="variant">
      <vt:variant>
        <vt:lpstr>Fonts Used</vt:lpstr>
      </vt:variant>
      <vt:variant>
        <vt:i4>21</vt:i4>
      </vt:variant>
      <vt:variant>
        <vt:lpstr>Theme</vt:lpstr>
      </vt:variant>
      <vt:variant>
        <vt:i4>14</vt:i4>
      </vt:variant>
      <vt:variant>
        <vt:lpstr>Slide Titles</vt:lpstr>
      </vt:variant>
      <vt:variant>
        <vt:i4>47</vt:i4>
      </vt:variant>
    </vt:vector>
  </HeadingPairs>
  <TitlesOfParts>
    <vt:vector size="82" baseType="lpstr">
      <vt:lpstr>Abadi</vt:lpstr>
      <vt:lpstr>Arial</vt:lpstr>
      <vt:lpstr>Arial Black</vt:lpstr>
      <vt:lpstr>Berlin Sans FB</vt:lpstr>
      <vt:lpstr>Berlin Sans FB Demi</vt:lpstr>
      <vt:lpstr>Calibri</vt:lpstr>
      <vt:lpstr>Calibri Light</vt:lpstr>
      <vt:lpstr>Candara Light</vt:lpstr>
      <vt:lpstr>Cavolini</vt:lpstr>
      <vt:lpstr>Courier New</vt:lpstr>
      <vt:lpstr>Noto Sans</vt:lpstr>
      <vt:lpstr>Overpass</vt:lpstr>
      <vt:lpstr>Roboto</vt:lpstr>
      <vt:lpstr>Segoe UI Semilight</vt:lpstr>
      <vt:lpstr>Symbol</vt:lpstr>
      <vt:lpstr>Times New Roman</vt:lpstr>
      <vt:lpstr>Verdana</vt:lpstr>
      <vt:lpstr>Webdings</vt:lpstr>
      <vt:lpstr>Wingdings</vt:lpstr>
      <vt:lpstr>Wingdings 2</vt:lpstr>
      <vt:lpstr>Wingdings 3</vt:lpstr>
      <vt:lpstr>1_Office Theme</vt:lpstr>
      <vt:lpstr>2_inside 01</vt:lpstr>
      <vt:lpstr>3_inside 01</vt:lpstr>
      <vt:lpstr>4_Office Theme</vt:lpstr>
      <vt:lpstr>2_ILO 2020</vt:lpstr>
      <vt:lpstr>5_Office Theme</vt:lpstr>
      <vt:lpstr>4_inside 01</vt:lpstr>
      <vt:lpstr>5_inside 01</vt:lpstr>
      <vt:lpstr>3_ILO 2020</vt:lpstr>
      <vt:lpstr>4_ILO 2020</vt:lpstr>
      <vt:lpstr>1_ILO 2020</vt:lpstr>
      <vt:lpstr>7_Office Theme</vt:lpstr>
      <vt:lpstr>ILO 2020</vt:lpstr>
      <vt:lpstr>6_ILO 2020</vt:lpstr>
      <vt:lpstr>PowerPoint Presentation</vt:lpstr>
      <vt:lpstr>Introduction — scope of the session</vt:lpstr>
      <vt:lpstr>PowerPoint Presentation</vt:lpstr>
      <vt:lpstr>The significance of the Recommendation 204: Transition from the informal to the formal economy</vt:lpstr>
      <vt:lpstr>Why is transition to formality important? </vt:lpstr>
      <vt:lpstr>Other importants issues about formalization processes  </vt:lpstr>
      <vt:lpstr>PowerPoint Presentation</vt:lpstr>
      <vt:lpstr>The intervention model</vt:lpstr>
      <vt:lpstr>Diagnostics of informality: what and what for?</vt:lpstr>
      <vt:lpstr> Overview of main steps of the diagnostic</vt:lpstr>
      <vt:lpstr>PowerPoint Presentation</vt:lpstr>
      <vt:lpstr>Preliminary steps (1)</vt:lpstr>
      <vt:lpstr>Preliminary steps (1)</vt:lpstr>
      <vt:lpstr>PowerPoint Presentation</vt:lpstr>
      <vt:lpstr>Step 4 — Objective (reminder)</vt:lpstr>
      <vt:lpstr>PowerPoint Presentation</vt:lpstr>
      <vt:lpstr>Main drivers of informality - Transversal versus specific to particular groups or economic units</vt:lpstr>
      <vt:lpstr>PowerPoint Presentation</vt:lpstr>
      <vt:lpstr>PowerPoint Presentation</vt:lpstr>
      <vt:lpstr>PowerPoint Presentation</vt:lpstr>
      <vt:lpstr>Mapping enterprises &amp; workers according to regulation scope and enforcement | Identifying the source of the “deficit of protection” </vt:lpstr>
      <vt:lpstr>Identifying the source of the “deficit of protection” | Regulation scope and enforcement </vt:lpstr>
      <vt:lpstr>Example | Making decent work a reality for domestic workers: Closing legal and implementation gaps</vt:lpstr>
      <vt:lpstr>Formalizing the 61 million domestic workers in informal employment? </vt:lpstr>
      <vt:lpstr>PowerPoint Presentation</vt:lpstr>
      <vt:lpstr>Identifying the source of the “deficit of protection” | Regulation scope and enforcement  Example for Abelina</vt:lpstr>
      <vt:lpstr>Identifying the source of the “deficit of protection” | Regulation scope and enforcement  Example for Abelina</vt:lpstr>
      <vt:lpstr>Identifying the source of the “deficit of protection” | Regulation scope and enforcement  Example for Abelina</vt:lpstr>
      <vt:lpstr>PowerPoint Presentation</vt:lpstr>
      <vt:lpstr> Dimension  6. Other structural factors</vt:lpstr>
      <vt:lpstr>Informality and status in employment</vt:lpstr>
      <vt:lpstr>The sectoral dimension…. and other structural factors</vt:lpstr>
      <vt:lpstr>PowerPoint Presentation</vt:lpstr>
      <vt:lpstr>A mapping of actors</vt:lpstr>
      <vt:lpstr>Goal: Identity and position the stakeholders in the transition to formality</vt:lpstr>
      <vt:lpstr>Coordination</vt:lpstr>
      <vt:lpstr>PowerPoint Presentation</vt:lpstr>
      <vt:lpstr>Step 7  | A mapping and assessment of main policies &amp; measures towards formalization</vt:lpstr>
      <vt:lpstr>PowerPoint Presentation</vt:lpstr>
      <vt:lpstr> Steps 8-10. Validation tripartite meeting</vt:lpstr>
      <vt:lpstr>PowerPoint Presentation</vt:lpstr>
      <vt:lpstr>PowerPoint Presentation</vt:lpstr>
      <vt:lpstr>PowerPoint Presentation</vt:lpstr>
      <vt:lpstr>Case study | Abelina</vt:lpstr>
      <vt:lpstr>Case study | Abelina</vt:lpstr>
      <vt:lpstr>Case study | Abelina</vt:lpstr>
      <vt:lpstr>Case study | Abelina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Damian, Nathalie</dc:creator>
  <cp:lastModifiedBy>Bonnet, Florence</cp:lastModifiedBy>
  <cp:revision>107</cp:revision>
  <dcterms:created xsi:type="dcterms:W3CDTF">2023-03-15T13:41:29Z</dcterms:created>
  <dcterms:modified xsi:type="dcterms:W3CDTF">2024-10-08T18:22:43Z</dcterms:modified>
</cp:coreProperties>
</file>